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4" r:id="rId1"/>
  </p:sldMasterIdLst>
  <p:notesMasterIdLst>
    <p:notesMasterId r:id="rId104"/>
  </p:notesMasterIdLst>
  <p:sldIdLst>
    <p:sldId id="256" r:id="rId2"/>
    <p:sldId id="479" r:id="rId3"/>
    <p:sldId id="478" r:id="rId4"/>
    <p:sldId id="260" r:id="rId5"/>
    <p:sldId id="315" r:id="rId6"/>
    <p:sldId id="433" r:id="rId7"/>
    <p:sldId id="435" r:id="rId8"/>
    <p:sldId id="436" r:id="rId9"/>
    <p:sldId id="437" r:id="rId10"/>
    <p:sldId id="476" r:id="rId11"/>
    <p:sldId id="438" r:id="rId12"/>
    <p:sldId id="453" r:id="rId13"/>
    <p:sldId id="454" r:id="rId14"/>
    <p:sldId id="448" r:id="rId15"/>
    <p:sldId id="439" r:id="rId16"/>
    <p:sldId id="440" r:id="rId17"/>
    <p:sldId id="449" r:id="rId18"/>
    <p:sldId id="441" r:id="rId19"/>
    <p:sldId id="443" r:id="rId20"/>
    <p:sldId id="450" r:id="rId21"/>
    <p:sldId id="442" r:id="rId22"/>
    <p:sldId id="444" r:id="rId23"/>
    <p:sldId id="451" r:id="rId24"/>
    <p:sldId id="445" r:id="rId25"/>
    <p:sldId id="446" r:id="rId26"/>
    <p:sldId id="447" r:id="rId27"/>
    <p:sldId id="452" r:id="rId28"/>
    <p:sldId id="483" r:id="rId29"/>
    <p:sldId id="484" r:id="rId30"/>
    <p:sldId id="455" r:id="rId31"/>
    <p:sldId id="485" r:id="rId32"/>
    <p:sldId id="477" r:id="rId33"/>
    <p:sldId id="456" r:id="rId34"/>
    <p:sldId id="461" r:id="rId35"/>
    <p:sldId id="457" r:id="rId36"/>
    <p:sldId id="458" r:id="rId37"/>
    <p:sldId id="459" r:id="rId38"/>
    <p:sldId id="460" r:id="rId39"/>
    <p:sldId id="468" r:id="rId40"/>
    <p:sldId id="462" r:id="rId41"/>
    <p:sldId id="470" r:id="rId42"/>
    <p:sldId id="463" r:id="rId43"/>
    <p:sldId id="464" r:id="rId44"/>
    <p:sldId id="469" r:id="rId45"/>
    <p:sldId id="467" r:id="rId46"/>
    <p:sldId id="471" r:id="rId47"/>
    <p:sldId id="465" r:id="rId48"/>
    <p:sldId id="466" r:id="rId49"/>
    <p:sldId id="472" r:id="rId50"/>
    <p:sldId id="473" r:id="rId51"/>
    <p:sldId id="474" r:id="rId52"/>
    <p:sldId id="475" r:id="rId53"/>
    <p:sldId id="480" r:id="rId54"/>
    <p:sldId id="482" r:id="rId55"/>
    <p:sldId id="481" r:id="rId56"/>
    <p:sldId id="318" r:id="rId57"/>
    <p:sldId id="399" r:id="rId58"/>
    <p:sldId id="400" r:id="rId59"/>
    <p:sldId id="401" r:id="rId60"/>
    <p:sldId id="402" r:id="rId61"/>
    <p:sldId id="262" r:id="rId62"/>
    <p:sldId id="316" r:id="rId63"/>
    <p:sldId id="319" r:id="rId64"/>
    <p:sldId id="403" r:id="rId65"/>
    <p:sldId id="405" r:id="rId66"/>
    <p:sldId id="404" r:id="rId67"/>
    <p:sldId id="408" r:id="rId68"/>
    <p:sldId id="409" r:id="rId69"/>
    <p:sldId id="410" r:id="rId70"/>
    <p:sldId id="322" r:id="rId71"/>
    <p:sldId id="267" r:id="rId72"/>
    <p:sldId id="268" r:id="rId73"/>
    <p:sldId id="412" r:id="rId74"/>
    <p:sldId id="413" r:id="rId75"/>
    <p:sldId id="414" r:id="rId76"/>
    <p:sldId id="407" r:id="rId77"/>
    <p:sldId id="271" r:id="rId78"/>
    <p:sldId id="320" r:id="rId79"/>
    <p:sldId id="416" r:id="rId80"/>
    <p:sldId id="417" r:id="rId81"/>
    <p:sldId id="418" r:id="rId82"/>
    <p:sldId id="419" r:id="rId83"/>
    <p:sldId id="327" r:id="rId84"/>
    <p:sldId id="333" r:id="rId85"/>
    <p:sldId id="420" r:id="rId86"/>
    <p:sldId id="421" r:id="rId87"/>
    <p:sldId id="422" r:id="rId88"/>
    <p:sldId id="430" r:id="rId89"/>
    <p:sldId id="431" r:id="rId90"/>
    <p:sldId id="432" r:id="rId91"/>
    <p:sldId id="335" r:id="rId92"/>
    <p:sldId id="338" r:id="rId93"/>
    <p:sldId id="340" r:id="rId94"/>
    <p:sldId id="342" r:id="rId95"/>
    <p:sldId id="339" r:id="rId96"/>
    <p:sldId id="343" r:id="rId97"/>
    <p:sldId id="427" r:id="rId98"/>
    <p:sldId id="428" r:id="rId99"/>
    <p:sldId id="349" r:id="rId100"/>
    <p:sldId id="429" r:id="rId101"/>
    <p:sldId id="423" r:id="rId102"/>
    <p:sldId id="424"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2F0E"/>
    <a:srgbClr val="0D785F"/>
    <a:srgbClr val="A49FAD"/>
    <a:srgbClr val="E1BD6C"/>
    <a:srgbClr val="848AF8"/>
    <a:srgbClr val="79D7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4"/>
    <p:restoredTop sz="78691"/>
  </p:normalViewPr>
  <p:slideViewPr>
    <p:cSldViewPr snapToGrid="0" snapToObjects="1" showGuides="1">
      <p:cViewPr>
        <p:scale>
          <a:sx n="69" d="100"/>
          <a:sy n="69" d="100"/>
        </p:scale>
        <p:origin x="-592" y="496"/>
      </p:cViewPr>
      <p:guideLst>
        <p:guide orient="horz" pos="2136"/>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BF7EC-22FA-B246-9ED2-6EB08C8ABC53}" type="datetimeFigureOut">
              <a:rPr lang="en-US" smtClean="0"/>
              <a:t>3/3/18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D3987A-74E1-BA49-8B8E-2391856A87A9}" type="slidenum">
              <a:rPr lang="en-US" smtClean="0"/>
              <a:t>‹#›</a:t>
            </a:fld>
            <a:endParaRPr lang="en-US"/>
          </a:p>
        </p:txBody>
      </p:sp>
    </p:spTree>
    <p:extLst>
      <p:ext uri="{BB962C8B-B14F-4D97-AF65-F5344CB8AC3E}">
        <p14:creationId xmlns:p14="http://schemas.microsoft.com/office/powerpoint/2010/main" val="889380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3</a:t>
            </a:fld>
            <a:endParaRPr lang="en-US" dirty="0"/>
          </a:p>
        </p:txBody>
      </p:sp>
    </p:spTree>
    <p:extLst>
      <p:ext uri="{BB962C8B-B14F-4D97-AF65-F5344CB8AC3E}">
        <p14:creationId xmlns:p14="http://schemas.microsoft.com/office/powerpoint/2010/main" val="4095007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16</a:t>
            </a:fld>
            <a:endParaRPr lang="en-US"/>
          </a:p>
        </p:txBody>
      </p:sp>
    </p:spTree>
    <p:extLst>
      <p:ext uri="{BB962C8B-B14F-4D97-AF65-F5344CB8AC3E}">
        <p14:creationId xmlns:p14="http://schemas.microsoft.com/office/powerpoint/2010/main" val="884710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17</a:t>
            </a:fld>
            <a:endParaRPr lang="en-US"/>
          </a:p>
        </p:txBody>
      </p:sp>
    </p:spTree>
    <p:extLst>
      <p:ext uri="{BB962C8B-B14F-4D97-AF65-F5344CB8AC3E}">
        <p14:creationId xmlns:p14="http://schemas.microsoft.com/office/powerpoint/2010/main" val="85693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19</a:t>
            </a:fld>
            <a:endParaRPr lang="en-US"/>
          </a:p>
        </p:txBody>
      </p:sp>
    </p:spTree>
    <p:extLst>
      <p:ext uri="{BB962C8B-B14F-4D97-AF65-F5344CB8AC3E}">
        <p14:creationId xmlns:p14="http://schemas.microsoft.com/office/powerpoint/2010/main" val="3053646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20</a:t>
            </a:fld>
            <a:endParaRPr lang="en-US"/>
          </a:p>
        </p:txBody>
      </p:sp>
    </p:spTree>
    <p:extLst>
      <p:ext uri="{BB962C8B-B14F-4D97-AF65-F5344CB8AC3E}">
        <p14:creationId xmlns:p14="http://schemas.microsoft.com/office/powerpoint/2010/main" val="2225469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22</a:t>
            </a:fld>
            <a:endParaRPr lang="en-US"/>
          </a:p>
        </p:txBody>
      </p:sp>
    </p:spTree>
    <p:extLst>
      <p:ext uri="{BB962C8B-B14F-4D97-AF65-F5344CB8AC3E}">
        <p14:creationId xmlns:p14="http://schemas.microsoft.com/office/powerpoint/2010/main" val="1925714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23</a:t>
            </a:fld>
            <a:endParaRPr lang="en-US"/>
          </a:p>
        </p:txBody>
      </p:sp>
    </p:spTree>
    <p:extLst>
      <p:ext uri="{BB962C8B-B14F-4D97-AF65-F5344CB8AC3E}">
        <p14:creationId xmlns:p14="http://schemas.microsoft.com/office/powerpoint/2010/main" val="2401084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25</a:t>
            </a:fld>
            <a:endParaRPr lang="en-US"/>
          </a:p>
        </p:txBody>
      </p:sp>
    </p:spTree>
    <p:extLst>
      <p:ext uri="{BB962C8B-B14F-4D97-AF65-F5344CB8AC3E}">
        <p14:creationId xmlns:p14="http://schemas.microsoft.com/office/powerpoint/2010/main" val="545922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_click_ these </a:t>
            </a:r>
            <a:r>
              <a:rPr lang="en-US" dirty="0" err="1"/>
              <a:t>ws</a:t>
            </a:r>
            <a:r>
              <a:rPr lang="en-US" dirty="0"/>
              <a:t> are the weights we’ve just defined _click_ </a:t>
            </a:r>
          </a:p>
          <a:p>
            <a:pPr marL="171450" indent="-171450">
              <a:buFont typeface="Arial" panose="020B0604020202020204" pitchFamily="34" charset="0"/>
              <a:buChar char="•"/>
            </a:pPr>
            <a:r>
              <a:rPr lang="en-US" dirty="0"/>
              <a:t>_click_ m1 is the predicted y value, calculated using the model built on the treated participants _click_</a:t>
            </a:r>
          </a:p>
          <a:p>
            <a:pPr marL="171450" indent="-171450">
              <a:buFont typeface="Arial" panose="020B0604020202020204" pitchFamily="34" charset="0"/>
              <a:buChar char="•"/>
            </a:pPr>
            <a:r>
              <a:rPr lang="en-US" dirty="0"/>
              <a:t>_click_ and m0 is the predicted y value, calculated using the model built on the participants assigned to the control group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30</a:t>
            </a:fld>
            <a:endParaRPr lang="en-US"/>
          </a:p>
        </p:txBody>
      </p:sp>
    </p:spTree>
    <p:extLst>
      <p:ext uri="{BB962C8B-B14F-4D97-AF65-F5344CB8AC3E}">
        <p14:creationId xmlns:p14="http://schemas.microsoft.com/office/powerpoint/2010/main" val="3949979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basically we’re getting the _click_ difference between the predicted values for the model fit on treated and the predicted values for the model fit on the controls, taking a weighted average _click_, and then we have the _click_ residual between the observed Y and the predicted Y among the treated _click_, and the _click_ observed Y and predicted Y among the controls, so even just looking at the equation as it stands now, we can see that if the outcome model is correctly specified these residuals should essentially be 0 as your sample size increases, and this first part should be the correct estimate of interest. In the next section I’ll walk through how we proved the doubly robust estimator specifically for the overlap case, and there I’ll show how we can rearrange this to prove that it also gives a consistent estimator when the propensity score model is correct and the outcome model is incorrect.</a:t>
            </a:r>
          </a:p>
        </p:txBody>
      </p:sp>
      <p:sp>
        <p:nvSpPr>
          <p:cNvPr id="4" name="Slide Number Placeholder 3"/>
          <p:cNvSpPr>
            <a:spLocks noGrp="1"/>
          </p:cNvSpPr>
          <p:nvPr>
            <p:ph type="sldNum" sz="quarter" idx="10"/>
          </p:nvPr>
        </p:nvSpPr>
        <p:spPr/>
        <p:txBody>
          <a:bodyPr/>
          <a:lstStyle/>
          <a:p>
            <a:fld id="{DAD3987A-74E1-BA49-8B8E-2391856A87A9}" type="slidenum">
              <a:rPr lang="en-US" smtClean="0"/>
              <a:t>31</a:t>
            </a:fld>
            <a:endParaRPr lang="en-US"/>
          </a:p>
        </p:txBody>
      </p:sp>
    </p:spTree>
    <p:extLst>
      <p:ext uri="{BB962C8B-B14F-4D97-AF65-F5344CB8AC3E}">
        <p14:creationId xmlns:p14="http://schemas.microsoft.com/office/powerpoint/2010/main" val="1290656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60</a:t>
            </a:fld>
            <a:endParaRPr lang="en-US" dirty="0"/>
          </a:p>
        </p:txBody>
      </p:sp>
    </p:spTree>
    <p:extLst>
      <p:ext uri="{BB962C8B-B14F-4D97-AF65-F5344CB8AC3E}">
        <p14:creationId xmlns:p14="http://schemas.microsoft.com/office/powerpoint/2010/main" val="646569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4</a:t>
            </a:fld>
            <a:endParaRPr lang="en-US" dirty="0"/>
          </a:p>
        </p:txBody>
      </p:sp>
    </p:spTree>
    <p:extLst>
      <p:ext uri="{BB962C8B-B14F-4D97-AF65-F5344CB8AC3E}">
        <p14:creationId xmlns:p14="http://schemas.microsoft.com/office/powerpoint/2010/main" val="7000998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61</a:t>
            </a:fld>
            <a:endParaRPr lang="en-US" dirty="0"/>
          </a:p>
        </p:txBody>
      </p:sp>
    </p:spTree>
    <p:extLst>
      <p:ext uri="{BB962C8B-B14F-4D97-AF65-F5344CB8AC3E}">
        <p14:creationId xmlns:p14="http://schemas.microsoft.com/office/powerpoint/2010/main" val="2127709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62</a:t>
            </a:fld>
            <a:endParaRPr lang="en-US" dirty="0"/>
          </a:p>
        </p:txBody>
      </p:sp>
    </p:spTree>
    <p:extLst>
      <p:ext uri="{BB962C8B-B14F-4D97-AF65-F5344CB8AC3E}">
        <p14:creationId xmlns:p14="http://schemas.microsoft.com/office/powerpoint/2010/main" val="202274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65</a:t>
            </a:fld>
            <a:endParaRPr lang="en-US"/>
          </a:p>
        </p:txBody>
      </p:sp>
    </p:spTree>
    <p:extLst>
      <p:ext uri="{BB962C8B-B14F-4D97-AF65-F5344CB8AC3E}">
        <p14:creationId xmlns:p14="http://schemas.microsoft.com/office/powerpoint/2010/main" val="461970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70</a:t>
            </a:fld>
            <a:endParaRPr lang="en-US" dirty="0"/>
          </a:p>
        </p:txBody>
      </p:sp>
    </p:spTree>
    <p:extLst>
      <p:ext uri="{BB962C8B-B14F-4D97-AF65-F5344CB8AC3E}">
        <p14:creationId xmlns:p14="http://schemas.microsoft.com/office/powerpoint/2010/main" val="1802924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71</a:t>
            </a:fld>
            <a:endParaRPr lang="en-US" dirty="0"/>
          </a:p>
        </p:txBody>
      </p:sp>
    </p:spTree>
    <p:extLst>
      <p:ext uri="{BB962C8B-B14F-4D97-AF65-F5344CB8AC3E}">
        <p14:creationId xmlns:p14="http://schemas.microsoft.com/office/powerpoint/2010/main" val="1520846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72</a:t>
            </a:fld>
            <a:endParaRPr lang="en-US" dirty="0"/>
          </a:p>
        </p:txBody>
      </p:sp>
    </p:spTree>
    <p:extLst>
      <p:ext uri="{BB962C8B-B14F-4D97-AF65-F5344CB8AC3E}">
        <p14:creationId xmlns:p14="http://schemas.microsoft.com/office/powerpoint/2010/main" val="59110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77</a:t>
            </a:fld>
            <a:endParaRPr lang="en-US" dirty="0"/>
          </a:p>
        </p:txBody>
      </p:sp>
    </p:spTree>
    <p:extLst>
      <p:ext uri="{BB962C8B-B14F-4D97-AF65-F5344CB8AC3E}">
        <p14:creationId xmlns:p14="http://schemas.microsoft.com/office/powerpoint/2010/main" val="108222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81</a:t>
            </a:fld>
            <a:endParaRPr lang="en-US"/>
          </a:p>
        </p:txBody>
      </p:sp>
    </p:spTree>
    <p:extLst>
      <p:ext uri="{BB962C8B-B14F-4D97-AF65-F5344CB8AC3E}">
        <p14:creationId xmlns:p14="http://schemas.microsoft.com/office/powerpoint/2010/main" val="701772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5</a:t>
            </a:fld>
            <a:endParaRPr lang="en-US" dirty="0"/>
          </a:p>
        </p:txBody>
      </p:sp>
    </p:spTree>
    <p:extLst>
      <p:ext uri="{BB962C8B-B14F-4D97-AF65-F5344CB8AC3E}">
        <p14:creationId xmlns:p14="http://schemas.microsoft.com/office/powerpoint/2010/main" val="1913324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study such as this, there are two potential outcomes for an individual I, Y </a:t>
            </a:r>
            <a:r>
              <a:rPr lang="en-US" dirty="0" err="1"/>
              <a:t>i</a:t>
            </a:r>
            <a:r>
              <a:rPr lang="en-US" dirty="0"/>
              <a:t> 0, the outcome if they are assigned the control and Y </a:t>
            </a:r>
            <a:r>
              <a:rPr lang="en-US" dirty="0" err="1"/>
              <a:t>i</a:t>
            </a:r>
            <a:r>
              <a:rPr lang="en-US" dirty="0"/>
              <a:t> 1, the outcome if they are assigned the treatment. Often our estimate of interest is the difference between these two outcomes. In reality, however only one of these two quantities is observable.</a:t>
            </a:r>
          </a:p>
        </p:txBody>
      </p:sp>
      <p:sp>
        <p:nvSpPr>
          <p:cNvPr id="4" name="Slide Number Placeholder 3"/>
          <p:cNvSpPr>
            <a:spLocks noGrp="1"/>
          </p:cNvSpPr>
          <p:nvPr>
            <p:ph type="sldNum" sz="quarter" idx="10"/>
          </p:nvPr>
        </p:nvSpPr>
        <p:spPr/>
        <p:txBody>
          <a:bodyPr/>
          <a:lstStyle/>
          <a:p>
            <a:fld id="{DAD3987A-74E1-BA49-8B8E-2391856A87A9}" type="slidenum">
              <a:rPr lang="en-US" smtClean="0"/>
              <a:t>6</a:t>
            </a:fld>
            <a:endParaRPr lang="en-US"/>
          </a:p>
        </p:txBody>
      </p:sp>
    </p:spTree>
    <p:extLst>
      <p:ext uri="{BB962C8B-B14F-4D97-AF65-F5344CB8AC3E}">
        <p14:creationId xmlns:p14="http://schemas.microsoft.com/office/powerpoint/2010/main" val="3854778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assigned the control, we can observe you Y </a:t>
            </a:r>
            <a:r>
              <a:rPr lang="en-US" dirty="0" err="1"/>
              <a:t>i</a:t>
            </a:r>
            <a:r>
              <a:rPr lang="en-US" dirty="0"/>
              <a:t> (0)</a:t>
            </a:r>
          </a:p>
        </p:txBody>
      </p:sp>
      <p:sp>
        <p:nvSpPr>
          <p:cNvPr id="4" name="Slide Number Placeholder 3"/>
          <p:cNvSpPr>
            <a:spLocks noGrp="1"/>
          </p:cNvSpPr>
          <p:nvPr>
            <p:ph type="sldNum" sz="quarter" idx="10"/>
          </p:nvPr>
        </p:nvSpPr>
        <p:spPr/>
        <p:txBody>
          <a:bodyPr/>
          <a:lstStyle/>
          <a:p>
            <a:fld id="{DAD3987A-74E1-BA49-8B8E-2391856A87A9}" type="slidenum">
              <a:rPr lang="en-US" smtClean="0"/>
              <a:t>7</a:t>
            </a:fld>
            <a:endParaRPr lang="en-US"/>
          </a:p>
        </p:txBody>
      </p:sp>
    </p:spTree>
    <p:extLst>
      <p:ext uri="{BB962C8B-B14F-4D97-AF65-F5344CB8AC3E}">
        <p14:creationId xmlns:p14="http://schemas.microsoft.com/office/powerpoint/2010/main" val="1722476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you are assigned the treatment we can observe your Y </a:t>
            </a:r>
            <a:r>
              <a:rPr lang="en-US" dirty="0" err="1"/>
              <a:t>i</a:t>
            </a:r>
            <a:r>
              <a:rPr lang="en-US" dirty="0"/>
              <a:t> 1. This is often handled fundamentally as a missing data problem. </a:t>
            </a:r>
            <a:r>
              <a:rPr lang="en-US" sz="1200" kern="1200" dirty="0">
                <a:solidFill>
                  <a:schemeClr val="tx1"/>
                </a:solidFill>
                <a:effectLst/>
                <a:latin typeface="+mn-lt"/>
                <a:ea typeface="+mn-ea"/>
                <a:cs typeface="+mn-cs"/>
              </a:rPr>
              <a:t>While only one of these paired outcomes is observed, we can estimate what the other, the counterfactual, would have been had the participant received the opposite treatment.</a:t>
            </a:r>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8</a:t>
            </a:fld>
            <a:endParaRPr lang="en-US"/>
          </a:p>
        </p:txBody>
      </p:sp>
    </p:spTree>
    <p:extLst>
      <p:ext uri="{BB962C8B-B14F-4D97-AF65-F5344CB8AC3E}">
        <p14:creationId xmlns:p14="http://schemas.microsoft.com/office/powerpoint/2010/main" val="2607609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Ultimately, we are interested in some estimate of the treatment effect, for example we may want to know what the average treatment effect is across all participants, or we may want to know what the average treatment effect is among participants who received the treatment. I’m going to show you a few of these causal </a:t>
            </a:r>
            <a:r>
              <a:rPr lang="en-US" sz="1200" b="0" i="0" kern="1200" dirty="0" err="1">
                <a:solidFill>
                  <a:schemeClr val="tx1"/>
                </a:solidFill>
                <a:effectLst/>
                <a:latin typeface="+mn-lt"/>
                <a:ea typeface="+mn-ea"/>
                <a:cs typeface="+mn-cs"/>
              </a:rPr>
              <a:t>estimands</a:t>
            </a:r>
            <a:r>
              <a:rPr lang="en-US" sz="1200" b="0" i="0" kern="1200" dirty="0">
                <a:solidFill>
                  <a:schemeClr val="tx1"/>
                </a:solidFill>
                <a:effectLst/>
                <a:latin typeface="+mn-lt"/>
                <a:ea typeface="+mn-ea"/>
                <a:cs typeface="+mn-cs"/>
              </a:rPr>
              <a:t> and how we can estimate them using specific weights</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a:t>
            </a:fld>
            <a:endParaRPr lang="en-US"/>
          </a:p>
        </p:txBody>
      </p:sp>
    </p:spTree>
    <p:extLst>
      <p:ext uri="{BB962C8B-B14F-4D97-AF65-F5344CB8AC3E}">
        <p14:creationId xmlns:p14="http://schemas.microsoft.com/office/powerpoint/2010/main" val="2121455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11</a:t>
            </a:fld>
            <a:endParaRPr lang="en-US"/>
          </a:p>
        </p:txBody>
      </p:sp>
    </p:spTree>
    <p:extLst>
      <p:ext uri="{BB962C8B-B14F-4D97-AF65-F5344CB8AC3E}">
        <p14:creationId xmlns:p14="http://schemas.microsoft.com/office/powerpoint/2010/main" val="4137298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14</a:t>
            </a:fld>
            <a:endParaRPr lang="en-US"/>
          </a:p>
        </p:txBody>
      </p:sp>
    </p:spTree>
    <p:extLst>
      <p:ext uri="{BB962C8B-B14F-4D97-AF65-F5344CB8AC3E}">
        <p14:creationId xmlns:p14="http://schemas.microsoft.com/office/powerpoint/2010/main" val="2244361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7FDE9D5-7B5D-8E47-98FE-CA78FC28B526}" type="datetimeFigureOut">
              <a:rPr lang="en-US" smtClean="0"/>
              <a:t>3/3/18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3600">
                <a:solidFill>
                  <a:schemeClr val="bg1"/>
                </a:solidFill>
                <a:latin typeface="Franklin Gothic Medium" panose="020B0603020102020204" pitchFamily="34" charset="0"/>
              </a:defRPr>
            </a:lvl1pPr>
            <a:lvl2pPr>
              <a:defRPr sz="3200">
                <a:solidFill>
                  <a:schemeClr val="bg1"/>
                </a:solidFill>
                <a:latin typeface="Franklin Gothic Medium" panose="020B0603020102020204" pitchFamily="34" charset="0"/>
              </a:defRPr>
            </a:lvl2pPr>
            <a:lvl3pPr>
              <a:defRPr sz="2800">
                <a:solidFill>
                  <a:schemeClr val="bg1"/>
                </a:solidFill>
                <a:latin typeface="Franklin Gothic Medium" panose="020B0603020102020204" pitchFamily="34" charset="0"/>
              </a:defRPr>
            </a:lvl3pPr>
            <a:lvl4pPr>
              <a:defRPr sz="2400">
                <a:solidFill>
                  <a:schemeClr val="bg1"/>
                </a:solidFill>
                <a:latin typeface="Franklin Gothic Medium" panose="020B0603020102020204" pitchFamily="34" charset="0"/>
              </a:defRPr>
            </a:lvl4pPr>
            <a:lvl5pPr>
              <a:defRPr sz="2400">
                <a:solidFill>
                  <a:schemeClr val="bg1"/>
                </a:solidFill>
                <a:latin typeface="Franklin Gothic Medium" panose="020B06030201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3/3/18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FDE9D5-7B5D-8E47-98FE-CA78FC28B526}" type="datetimeFigureOut">
              <a:rPr lang="en-US" smtClean="0"/>
              <a:t>3/3/18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FDE9D5-7B5D-8E47-98FE-CA78FC28B526}" type="datetimeFigureOut">
              <a:rPr lang="en-US" smtClean="0"/>
              <a:t>3/3/18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FDE9D5-7B5D-8E47-98FE-CA78FC28B526}" type="datetimeFigureOut">
              <a:rPr lang="en-US" smtClean="0"/>
              <a:t>3/3/18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FDE9D5-7B5D-8E47-98FE-CA78FC28B526}" type="datetimeFigureOut">
              <a:rPr lang="en-US" smtClean="0"/>
              <a:t>3/3/18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DE9D5-7B5D-8E47-98FE-CA78FC28B526}" type="datetimeFigureOut">
              <a:rPr lang="en-US" smtClean="0"/>
              <a:t>3/3/18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DE9D5-7B5D-8E47-98FE-CA78FC28B526}" type="datetimeFigureOut">
              <a:rPr lang="en-US" smtClean="0"/>
              <a:t>3/3/18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DE9D5-7B5D-8E47-98FE-CA78FC28B526}" type="datetimeFigureOut">
              <a:rPr lang="en-US" smtClean="0"/>
              <a:t>3/3/18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FDE9D5-7B5D-8E47-98FE-CA78FC28B526}" type="datetimeFigureOut">
              <a:rPr lang="en-US" smtClean="0"/>
              <a:t>3/3/18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cap="small" spc="300" dirty="0">
                <a:solidFill>
                  <a:schemeClr val="bg2">
                    <a:lumMod val="60000"/>
                    <a:lumOff val="40000"/>
                  </a:schemeClr>
                </a:solidFill>
              </a:rPr>
              <a:t>Data Day Texas 2018 </a:t>
            </a:r>
          </a:p>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471FBE-9427-F048-8171-3C8E4E612677}" type="slidenum">
              <a:rPr lang="en-US" smtClean="0"/>
              <a:t>‹#›</a:t>
            </a:fld>
            <a:endParaRPr lang="en-US"/>
          </a:p>
        </p:txBody>
      </p:sp>
      <p:sp>
        <p:nvSpPr>
          <p:cNvPr id="8" name="Rectangle 7">
            <a:extLst>
              <a:ext uri="{FF2B5EF4-FFF2-40B4-BE49-F238E27FC236}">
                <a16:creationId xmlns:a16="http://schemas.microsoft.com/office/drawing/2014/main" id="{3A392F2D-3435-CB4E-8F7B-EA5AF796A3FB}"/>
              </a:ext>
            </a:extLst>
          </p:cNvPr>
          <p:cNvSpPr/>
          <p:nvPr userDrawn="1"/>
        </p:nvSpPr>
        <p:spPr>
          <a:xfrm>
            <a:off x="4538228" y="6356350"/>
            <a:ext cx="3115544" cy="369332"/>
          </a:xfrm>
          <a:prstGeom prst="rect">
            <a:avLst/>
          </a:prstGeom>
        </p:spPr>
        <p:txBody>
          <a:bodyPr wrap="square">
            <a:spAutoFit/>
          </a:bodyPr>
          <a:lstStyle/>
          <a:p>
            <a:pPr algn="ctr"/>
            <a:r>
              <a:rPr lang="en-US" kern="0" cap="small" spc="300" baseline="0" dirty="0">
                <a:solidFill>
                  <a:schemeClr val="bg2">
                    <a:lumMod val="60000"/>
                    <a:lumOff val="40000"/>
                  </a:schemeClr>
                </a:solidFill>
              </a:rPr>
              <a:t>Dissertation Defense</a:t>
            </a:r>
          </a:p>
        </p:txBody>
      </p:sp>
    </p:spTree>
    <p:extLst>
      <p:ext uri="{BB962C8B-B14F-4D97-AF65-F5344CB8AC3E}">
        <p14:creationId xmlns:p14="http://schemas.microsoft.com/office/powerpoint/2010/main" val="253691865"/>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txStyles>
    <p:titleStyle>
      <a:lvl1pPr algn="l" defTabSz="914400" rtl="0" eaLnBrk="1" latinLnBrk="0" hangingPunct="1">
        <a:lnSpc>
          <a:spcPct val="90000"/>
        </a:lnSpc>
        <a:spcBef>
          <a:spcPct val="0"/>
        </a:spcBef>
        <a:buNone/>
        <a:defRPr sz="6000" b="1" i="0" kern="1200">
          <a:solidFill>
            <a:schemeClr val="bg1"/>
          </a:solidFill>
          <a:latin typeface="Franklin Gothic Heavy" panose="020B06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25.tiff"/><Relationship Id="rId4" Type="http://schemas.openxmlformats.org/officeDocument/2006/relationships/image" Target="../media/image23.tiff"/></Relationships>
</file>

<file path=ppt/slides/_rels/slide2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25.tiff"/><Relationship Id="rId4" Type="http://schemas.openxmlformats.org/officeDocument/2006/relationships/image" Target="../media/image23.tiff"/></Relationships>
</file>

<file path=ppt/slides/_rels/slide2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25.tiff"/><Relationship Id="rId4" Type="http://schemas.openxmlformats.org/officeDocument/2006/relationships/image" Target="../media/image23.tif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0.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tiff"/><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8" Type="http://schemas.openxmlformats.org/officeDocument/2006/relationships/image" Target="../media/image46.tiff"/><Relationship Id="rId3" Type="http://schemas.openxmlformats.org/officeDocument/2006/relationships/image" Target="../media/image47.tiff"/><Relationship Id="rId7" Type="http://schemas.openxmlformats.org/officeDocument/2006/relationships/image" Target="../media/image50.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9.png"/><Relationship Id="rId4" Type="http://schemas.openxmlformats.org/officeDocument/2006/relationships/image" Target="../media/image48.tif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47.tiff"/><Relationship Id="rId7" Type="http://schemas.openxmlformats.org/officeDocument/2006/relationships/image" Target="../media/image50.tif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9.png"/><Relationship Id="rId4" Type="http://schemas.openxmlformats.org/officeDocument/2006/relationships/image" Target="../media/image48.tiff"/></Relationships>
</file>

<file path=ppt/slides/_rels/slide71.xml.rels><?xml version="1.0" encoding="UTF-8" standalone="yes"?>
<Relationships xmlns="http://schemas.openxmlformats.org/package/2006/relationships"><Relationship Id="rId3" Type="http://schemas.openxmlformats.org/officeDocument/2006/relationships/image" Target="../media/image47.tiff"/><Relationship Id="rId7" Type="http://schemas.openxmlformats.org/officeDocument/2006/relationships/image" Target="../media/image50.tif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49.png"/><Relationship Id="rId4" Type="http://schemas.openxmlformats.org/officeDocument/2006/relationships/image" Target="../media/image48.tiff"/></Relationships>
</file>

<file path=ppt/slides/_rels/slide72.xml.rels><?xml version="1.0" encoding="UTF-8" standalone="yes"?>
<Relationships xmlns="http://schemas.openxmlformats.org/package/2006/relationships"><Relationship Id="rId3" Type="http://schemas.openxmlformats.org/officeDocument/2006/relationships/image" Target="../media/image47.tiff"/><Relationship Id="rId7" Type="http://schemas.openxmlformats.org/officeDocument/2006/relationships/image" Target="../media/image50.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8.tiff"/><Relationship Id="rId5" Type="http://schemas.microsoft.com/office/2007/relationships/hdphoto" Target="../media/hdphoto3.wdp"/><Relationship Id="rId4" Type="http://schemas.openxmlformats.org/officeDocument/2006/relationships/image" Target="../media/image4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7.tiff"/><Relationship Id="rId7" Type="http://schemas.openxmlformats.org/officeDocument/2006/relationships/image" Target="../media/image50.tif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8.tiff"/><Relationship Id="rId5" Type="http://schemas.microsoft.com/office/2007/relationships/hdphoto" Target="../media/hdphoto3.wdp"/><Relationship Id="rId4" Type="http://schemas.openxmlformats.org/officeDocument/2006/relationships/image" Target="../media/image49.png"/></Relationships>
</file>

<file path=ppt/slides/_rels/slide78.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51.tiff"/><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931830"/>
            <a:ext cx="12192000" cy="2387600"/>
          </a:xfrm>
        </p:spPr>
        <p:txBody>
          <a:bodyPr>
            <a:noAutofit/>
          </a:bodyPr>
          <a:lstStyle/>
          <a:p>
            <a:r>
              <a:rPr lang="en-US" dirty="0">
                <a:solidFill>
                  <a:schemeClr val="bg1"/>
                </a:solidFill>
                <a:latin typeface="Franklin Gothic Medium" panose="020B0603020102020204" pitchFamily="34" charset="0"/>
              </a:rPr>
              <a:t>Improving Modern Techniques of Causal Inference:</a:t>
            </a:r>
            <a:br>
              <a:rPr lang="en-US" dirty="0">
                <a:solidFill>
                  <a:schemeClr val="bg1"/>
                </a:solidFill>
                <a:latin typeface="Franklin Gothic Medium" panose="020B0603020102020204" pitchFamily="34" charset="0"/>
              </a:rPr>
            </a:br>
            <a:r>
              <a:rPr lang="en-US" sz="3600" dirty="0">
                <a:solidFill>
                  <a:schemeClr val="bg1"/>
                </a:solidFill>
                <a:latin typeface="Franklin Gothic Medium" panose="020B0603020102020204" pitchFamily="34" charset="0"/>
              </a:rPr>
              <a:t>Finite Sample Performance of ATM and ATO Doubly Robust Estimators, Variance Estimation for ATO Estimators, and Contextualized Tipping Point Sensitivity Analyses for Unmeasured Confounding</a:t>
            </a:r>
            <a:endParaRPr lang="en-US" sz="4800" dirty="0">
              <a:solidFill>
                <a:schemeClr val="bg1"/>
              </a:solidFill>
              <a:latin typeface="Franklin Gothic Medium" panose="020B0603020102020204" pitchFamily="34" charset="0"/>
            </a:endParaRPr>
          </a:p>
        </p:txBody>
      </p:sp>
      <p:sp>
        <p:nvSpPr>
          <p:cNvPr id="3" name="Subtitle 2"/>
          <p:cNvSpPr>
            <a:spLocks noGrp="1"/>
          </p:cNvSpPr>
          <p:nvPr>
            <p:ph type="subTitle" idx="1"/>
          </p:nvPr>
        </p:nvSpPr>
        <p:spPr>
          <a:xfrm>
            <a:off x="1524000" y="4411505"/>
            <a:ext cx="9144000" cy="1655762"/>
          </a:xfrm>
        </p:spPr>
        <p:txBody>
          <a:bodyPr/>
          <a:lstStyle/>
          <a:p>
            <a:r>
              <a:rPr lang="en-US" spc="300" dirty="0">
                <a:solidFill>
                  <a:schemeClr val="bg1"/>
                </a:solidFill>
                <a:latin typeface="Franklin Gothic Medium" charset="0"/>
                <a:ea typeface="Franklin Gothic Medium" charset="0"/>
                <a:cs typeface="Franklin Gothic Medium" charset="0"/>
              </a:rPr>
              <a:t>Lucy D’Agostino McGowan</a:t>
            </a:r>
          </a:p>
        </p:txBody>
      </p:sp>
    </p:spTree>
    <p:extLst>
      <p:ext uri="{BB962C8B-B14F-4D97-AF65-F5344CB8AC3E}">
        <p14:creationId xmlns:p14="http://schemas.microsoft.com/office/powerpoint/2010/main" val="274105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FD1D-3A5B-6C4A-B292-52997E836B71}"/>
              </a:ext>
            </a:extLst>
          </p:cNvPr>
          <p:cNvSpPr>
            <a:spLocks noGrp="1"/>
          </p:cNvSpPr>
          <p:nvPr>
            <p:ph type="title"/>
          </p:nvPr>
        </p:nvSpPr>
        <p:spPr/>
        <p:txBody>
          <a:bodyPr/>
          <a:lstStyle/>
          <a:p>
            <a:r>
              <a:rPr lang="en-US" sz="8800" dirty="0"/>
              <a:t>Causal Quantities</a:t>
            </a:r>
          </a:p>
        </p:txBody>
      </p:sp>
    </p:spTree>
    <p:extLst>
      <p:ext uri="{BB962C8B-B14F-4D97-AF65-F5344CB8AC3E}">
        <p14:creationId xmlns:p14="http://schemas.microsoft.com/office/powerpoint/2010/main" val="341361054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59FC70-4E8C-FA44-8ACC-335DEDF20215}"/>
              </a:ext>
            </a:extLst>
          </p:cNvPr>
          <p:cNvSpPr>
            <a:spLocks noGrp="1"/>
          </p:cNvSpPr>
          <p:nvPr>
            <p:ph type="title"/>
          </p:nvPr>
        </p:nvSpPr>
        <p:spPr>
          <a:xfrm>
            <a:off x="838200" y="365125"/>
            <a:ext cx="10515600" cy="1325563"/>
          </a:xfrm>
        </p:spPr>
        <p:txBody>
          <a:bodyPr>
            <a:normAutofit/>
          </a:bodyPr>
          <a:lstStyle/>
          <a:p>
            <a:r>
              <a:rPr lang="en-US" sz="6000" dirty="0">
                <a:solidFill>
                  <a:schemeClr val="bg1"/>
                </a:solidFill>
                <a:latin typeface="Franklin Gothic Heavy" charset="0"/>
                <a:ea typeface="Franklin Gothic Heavy" charset="0"/>
                <a:cs typeface="Franklin Gothic Heavy" charset="0"/>
              </a:rPr>
              <a:t>Confounding</a:t>
            </a:r>
          </a:p>
        </p:txBody>
      </p:sp>
      <p:sp>
        <p:nvSpPr>
          <p:cNvPr id="8" name="TextBox 7">
            <a:extLst>
              <a:ext uri="{FF2B5EF4-FFF2-40B4-BE49-F238E27FC236}">
                <a16:creationId xmlns:a16="http://schemas.microsoft.com/office/drawing/2014/main" id="{FD4ABAA6-2E60-1943-823E-3DBC819192B3}"/>
              </a:ext>
            </a:extLst>
          </p:cNvPr>
          <p:cNvSpPr txBox="1"/>
          <p:nvPr/>
        </p:nvSpPr>
        <p:spPr>
          <a:xfrm>
            <a:off x="1744637" y="4552661"/>
            <a:ext cx="2710319" cy="666786"/>
          </a:xfrm>
          <a:prstGeom prst="rect">
            <a:avLst/>
          </a:prstGeom>
          <a:noFill/>
        </p:spPr>
        <p:txBody>
          <a:bodyPr wrap="square" rtlCol="0">
            <a:spAutoFit/>
          </a:bodyPr>
          <a:lstStyle/>
          <a:p>
            <a:r>
              <a:rPr lang="en-US" sz="3733" b="1" dirty="0">
                <a:solidFill>
                  <a:schemeClr val="accent4"/>
                </a:solidFill>
                <a:latin typeface="Franklin Gothic Heavy" charset="0"/>
                <a:ea typeface="Franklin Gothic Heavy" charset="0"/>
                <a:cs typeface="Franklin Gothic Heavy" charset="0"/>
              </a:rPr>
              <a:t>Exposure</a:t>
            </a:r>
            <a:endParaRPr lang="en-US" sz="2133" b="1" dirty="0">
              <a:solidFill>
                <a:schemeClr val="accent4"/>
              </a:solidFill>
              <a:latin typeface="Franklin Gothic Heavy" charset="0"/>
              <a:ea typeface="Franklin Gothic Heavy" charset="0"/>
              <a:cs typeface="Franklin Gothic Heavy" charset="0"/>
            </a:endParaRPr>
          </a:p>
        </p:txBody>
      </p:sp>
      <p:sp>
        <p:nvSpPr>
          <p:cNvPr id="9" name="TextBox 8">
            <a:extLst>
              <a:ext uri="{FF2B5EF4-FFF2-40B4-BE49-F238E27FC236}">
                <a16:creationId xmlns:a16="http://schemas.microsoft.com/office/drawing/2014/main" id="{01CC116C-7A8D-DD4D-AA67-FDFB740C8823}"/>
              </a:ext>
            </a:extLst>
          </p:cNvPr>
          <p:cNvSpPr txBox="1"/>
          <p:nvPr/>
        </p:nvSpPr>
        <p:spPr>
          <a:xfrm>
            <a:off x="7650137" y="4552661"/>
            <a:ext cx="2710319" cy="666786"/>
          </a:xfrm>
          <a:prstGeom prst="rect">
            <a:avLst/>
          </a:prstGeom>
          <a:noFill/>
        </p:spPr>
        <p:txBody>
          <a:bodyPr wrap="square" rtlCol="0">
            <a:spAutoFit/>
          </a:bodyPr>
          <a:lstStyle/>
          <a:p>
            <a:r>
              <a:rPr lang="en-US" sz="3733" b="1" dirty="0">
                <a:solidFill>
                  <a:schemeClr val="accent4"/>
                </a:solidFill>
                <a:latin typeface="Franklin Gothic Heavy" charset="0"/>
                <a:ea typeface="Franklin Gothic Heavy" charset="0"/>
                <a:cs typeface="Franklin Gothic Heavy" charset="0"/>
              </a:rPr>
              <a:t>Outcome</a:t>
            </a:r>
            <a:endParaRPr lang="en-US" sz="2133" b="1" dirty="0">
              <a:solidFill>
                <a:schemeClr val="accent4"/>
              </a:solidFill>
              <a:latin typeface="Franklin Gothic Heavy" charset="0"/>
              <a:ea typeface="Franklin Gothic Heavy" charset="0"/>
              <a:cs typeface="Franklin Gothic Heavy" charset="0"/>
            </a:endParaRPr>
          </a:p>
        </p:txBody>
      </p:sp>
      <p:sp>
        <p:nvSpPr>
          <p:cNvPr id="10" name="TextBox 9">
            <a:extLst>
              <a:ext uri="{FF2B5EF4-FFF2-40B4-BE49-F238E27FC236}">
                <a16:creationId xmlns:a16="http://schemas.microsoft.com/office/drawing/2014/main" id="{842B83A5-4C27-DE48-B235-04F7048E3ADD}"/>
              </a:ext>
            </a:extLst>
          </p:cNvPr>
          <p:cNvSpPr txBox="1"/>
          <p:nvPr/>
        </p:nvSpPr>
        <p:spPr>
          <a:xfrm>
            <a:off x="4565151" y="2724114"/>
            <a:ext cx="2909297" cy="666786"/>
          </a:xfrm>
          <a:prstGeom prst="rect">
            <a:avLst/>
          </a:prstGeom>
          <a:noFill/>
        </p:spPr>
        <p:txBody>
          <a:bodyPr wrap="square" rtlCol="0">
            <a:spAutoFit/>
          </a:bodyPr>
          <a:lstStyle/>
          <a:p>
            <a:r>
              <a:rPr lang="en-US" sz="3733" b="1" dirty="0">
                <a:solidFill>
                  <a:srgbClr val="FFC000"/>
                </a:solidFill>
                <a:latin typeface="Franklin Gothic Heavy" charset="0"/>
                <a:ea typeface="Franklin Gothic Heavy" charset="0"/>
                <a:cs typeface="Franklin Gothic Heavy" charset="0"/>
              </a:rPr>
              <a:t>Confounder</a:t>
            </a:r>
            <a:endParaRPr lang="en-US" sz="2133" b="1" dirty="0">
              <a:solidFill>
                <a:srgbClr val="FFC000"/>
              </a:solidFill>
              <a:latin typeface="Franklin Gothic Heavy" charset="0"/>
              <a:ea typeface="Franklin Gothic Heavy" charset="0"/>
              <a:cs typeface="Franklin Gothic Heavy" charset="0"/>
            </a:endParaRPr>
          </a:p>
        </p:txBody>
      </p:sp>
      <p:cxnSp>
        <p:nvCxnSpPr>
          <p:cNvPr id="12" name="Straight Arrow Connector 11">
            <a:extLst>
              <a:ext uri="{FF2B5EF4-FFF2-40B4-BE49-F238E27FC236}">
                <a16:creationId xmlns:a16="http://schemas.microsoft.com/office/drawing/2014/main" id="{295CA80B-79A4-CE41-B645-0387B81C571D}"/>
              </a:ext>
            </a:extLst>
          </p:cNvPr>
          <p:cNvCxnSpPr/>
          <p:nvPr/>
        </p:nvCxnSpPr>
        <p:spPr>
          <a:xfrm>
            <a:off x="4353356" y="4886054"/>
            <a:ext cx="30861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57239DC-8968-4348-B59E-61945DF1AF8D}"/>
              </a:ext>
            </a:extLst>
          </p:cNvPr>
          <p:cNvCxnSpPr>
            <a:cxnSpLocks/>
          </p:cNvCxnSpPr>
          <p:nvPr/>
        </p:nvCxnSpPr>
        <p:spPr>
          <a:xfrm>
            <a:off x="6817156" y="3390900"/>
            <a:ext cx="1742644" cy="116176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B4CC389-2CC0-2642-8AFA-032234FF34E2}"/>
              </a:ext>
            </a:extLst>
          </p:cNvPr>
          <p:cNvCxnSpPr>
            <a:cxnSpLocks/>
          </p:cNvCxnSpPr>
          <p:nvPr/>
        </p:nvCxnSpPr>
        <p:spPr>
          <a:xfrm flipH="1">
            <a:off x="3489380" y="3390900"/>
            <a:ext cx="1742644" cy="116176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E364B530-50E3-964B-8A84-FD7F2A0DC053}"/>
              </a:ext>
            </a:extLst>
          </p:cNvPr>
          <p:cNvGrpSpPr/>
          <p:nvPr/>
        </p:nvGrpSpPr>
        <p:grpSpPr>
          <a:xfrm>
            <a:off x="2468417" y="2903421"/>
            <a:ext cx="1573764" cy="1059735"/>
            <a:chOff x="8970817" y="2180355"/>
            <a:chExt cx="1573764" cy="1059735"/>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6FA676-C1DD-6442-B16A-F0EC806800F9}"/>
                    </a:ext>
                  </a:extLst>
                </p:cNvPr>
                <p:cNvSpPr txBox="1"/>
                <p:nvPr/>
              </p:nvSpPr>
              <p:spPr>
                <a:xfrm>
                  <a:off x="8970817" y="2747647"/>
                  <a:ext cx="156427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charset="0"/>
                              </a:rPr>
                              <m:t>𝑝</m:t>
                            </m:r>
                          </m:e>
                          <m:sub>
                            <m:r>
                              <a:rPr lang="en-US" sz="3200" b="0" i="1" smtClean="0">
                                <a:solidFill>
                                  <a:schemeClr val="bg1"/>
                                </a:solidFill>
                                <a:latin typeface="Cambria Math" charset="0"/>
                              </a:rPr>
                              <m:t>1</m:t>
                            </m:r>
                          </m:sub>
                        </m:sSub>
                        <m:r>
                          <a:rPr lang="en-US" sz="3200" b="0" i="1" smtClean="0">
                            <a:solidFill>
                              <a:schemeClr val="bg1"/>
                            </a:solidFill>
                            <a:latin typeface="Cambria Math" charset="0"/>
                          </a:rPr>
                          <m:t>=0.3</m:t>
                        </m:r>
                      </m:oMath>
                    </m:oMathPara>
                  </a14:m>
                  <a:endParaRPr lang="en-US" sz="3200" b="0" dirty="0">
                    <a:solidFill>
                      <a:schemeClr val="bg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970817" y="2747647"/>
                  <a:ext cx="1564274" cy="49244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114941-CCE5-CF4C-B2D6-0AFD62C31DCA}"/>
                    </a:ext>
                  </a:extLst>
                </p:cNvPr>
                <p:cNvSpPr txBox="1"/>
                <p:nvPr/>
              </p:nvSpPr>
              <p:spPr>
                <a:xfrm>
                  <a:off x="8970817" y="2180355"/>
                  <a:ext cx="1573764" cy="492443"/>
                </a:xfrm>
                <a:prstGeom prst="rect">
                  <a:avLst/>
                </a:prstGeom>
                <a:noFill/>
              </p:spPr>
              <p:txBody>
                <a:bodyPr wrap="none" lIns="0" tIns="0" rIns="0" bIns="0" rtlCol="0">
                  <a:spAutoFit/>
                </a:bodyPr>
                <a:lstStyle/>
                <a:p>
                  <a14:m>
                    <m:oMath xmlns:m="http://schemas.openxmlformats.org/officeDocument/2006/math">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charset="0"/>
                            </a:rPr>
                            <m:t>𝑝</m:t>
                          </m:r>
                        </m:e>
                        <m:sub>
                          <m:r>
                            <a:rPr lang="en-US" sz="3200" b="0" i="1" smtClean="0">
                              <a:solidFill>
                                <a:schemeClr val="bg1"/>
                              </a:solidFill>
                              <a:latin typeface="Cambria Math" charset="0"/>
                            </a:rPr>
                            <m:t>0</m:t>
                          </m:r>
                        </m:sub>
                      </m:sSub>
                      <m:r>
                        <a:rPr lang="en-US" sz="3200" b="0" i="1" smtClean="0">
                          <a:solidFill>
                            <a:schemeClr val="bg1"/>
                          </a:solidFill>
                          <a:latin typeface="Cambria Math" charset="0"/>
                        </a:rPr>
                        <m:t>=0.1</m:t>
                      </m:r>
                    </m:oMath>
                  </a14:m>
                  <a:r>
                    <a:rPr lang="en-US" sz="3200" dirty="0">
                      <a:solidFill>
                        <a:schemeClr val="bg1"/>
                      </a:solidFill>
                    </a:rPr>
                    <a:t> </a:t>
                  </a:r>
                </a:p>
              </p:txBody>
            </p:sp>
          </mc:Choice>
          <mc:Fallback xmlns="">
            <p:sp>
              <p:nvSpPr>
                <p:cNvPr id="4" name="TextBox 3"/>
                <p:cNvSpPr txBox="1">
                  <a:spLocks noRot="1" noChangeAspect="1" noMove="1" noResize="1" noEditPoints="1" noAdjustHandles="1" noChangeArrowheads="1" noChangeShapeType="1" noTextEdit="1"/>
                </p:cNvSpPr>
                <p:nvPr/>
              </p:nvSpPr>
              <p:spPr>
                <a:xfrm>
                  <a:off x="8970817" y="2180355"/>
                  <a:ext cx="1573764" cy="492443"/>
                </a:xfrm>
                <a:prstGeom prst="rect">
                  <a:avLst/>
                </a:prstGeom>
                <a:blipFill rotWithShape="0">
                  <a:blip r:embed="rId4"/>
                  <a:stretch>
                    <a:fillRect/>
                  </a:stretch>
                </a:blipFill>
              </p:spPr>
              <p:txBody>
                <a:bodyPr/>
                <a:lstStyle/>
                <a:p>
                  <a:r>
                    <a:rPr lang="en-US">
                      <a:noFill/>
                    </a:rPr>
                    <a:t> </a:t>
                  </a:r>
                </a:p>
              </p:txBody>
            </p:sp>
          </mc:Fallback>
        </mc:AlternateContent>
      </p:grpSp>
      <p:sp>
        <p:nvSpPr>
          <p:cNvPr id="3" name="TextBox 2">
            <a:extLst>
              <a:ext uri="{FF2B5EF4-FFF2-40B4-BE49-F238E27FC236}">
                <a16:creationId xmlns:a16="http://schemas.microsoft.com/office/drawing/2014/main" id="{9152D37C-4BA8-6F49-9E5E-D76FC548D1F0}"/>
              </a:ext>
            </a:extLst>
          </p:cNvPr>
          <p:cNvSpPr txBox="1"/>
          <p:nvPr/>
        </p:nvSpPr>
        <p:spPr>
          <a:xfrm>
            <a:off x="7888940" y="2962881"/>
            <a:ext cx="1341720" cy="1015663"/>
          </a:xfrm>
          <a:prstGeom prst="rect">
            <a:avLst/>
          </a:prstGeom>
          <a:noFill/>
        </p:spPr>
        <p:txBody>
          <a:bodyPr wrap="square" rtlCol="0">
            <a:spAutoFit/>
          </a:bodyPr>
          <a:lstStyle/>
          <a:p>
            <a:r>
              <a:rPr lang="en-US" sz="6000" dirty="0">
                <a:solidFill>
                  <a:schemeClr val="accent1"/>
                </a:solidFill>
              </a:rPr>
              <a:t>?</a:t>
            </a:r>
          </a:p>
        </p:txBody>
      </p:sp>
      <p:sp>
        <p:nvSpPr>
          <p:cNvPr id="20" name="TextBox 19">
            <a:extLst>
              <a:ext uri="{FF2B5EF4-FFF2-40B4-BE49-F238E27FC236}">
                <a16:creationId xmlns:a16="http://schemas.microsoft.com/office/drawing/2014/main" id="{825E8566-AF98-2543-8B00-6C90CC2C860F}"/>
              </a:ext>
            </a:extLst>
          </p:cNvPr>
          <p:cNvSpPr txBox="1"/>
          <p:nvPr/>
        </p:nvSpPr>
        <p:spPr>
          <a:xfrm>
            <a:off x="4353356" y="5266669"/>
            <a:ext cx="3054350" cy="707886"/>
          </a:xfrm>
          <a:prstGeom prst="rect">
            <a:avLst/>
          </a:prstGeom>
          <a:ln w="7620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a:solidFill>
                  <a:schemeClr val="accent4"/>
                </a:solidFill>
                <a:latin typeface="Franklin Gothic Medium" panose="020B0603020102020204" pitchFamily="34" charset="0"/>
              </a:rPr>
              <a:t>Odds Ratio Confidence Interval: (1.5, 2)</a:t>
            </a:r>
          </a:p>
        </p:txBody>
      </p:sp>
      <p:sp>
        <p:nvSpPr>
          <p:cNvPr id="4" name="&quot;No&quot; Symbol 3">
            <a:extLst>
              <a:ext uri="{FF2B5EF4-FFF2-40B4-BE49-F238E27FC236}">
                <a16:creationId xmlns:a16="http://schemas.microsoft.com/office/drawing/2014/main" id="{2A18015C-5C26-1643-BD6B-AB72C9BE5CED}"/>
              </a:ext>
            </a:extLst>
          </p:cNvPr>
          <p:cNvSpPr/>
          <p:nvPr/>
        </p:nvSpPr>
        <p:spPr>
          <a:xfrm>
            <a:off x="4864100" y="4687162"/>
            <a:ext cx="1854200" cy="1866900"/>
          </a:xfrm>
          <a:prstGeom prst="noSmoking">
            <a:avLst>
              <a:gd name="adj" fmla="val 1101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056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animBg="1"/>
      <p:bldP spid="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fontScale="90000"/>
          </a:bodyPr>
          <a:lstStyle/>
          <a:p>
            <a:r>
              <a:rPr lang="en-US" sz="6000" dirty="0">
                <a:solidFill>
                  <a:schemeClr val="bg1"/>
                </a:solidFill>
                <a:latin typeface="Franklin Gothic Heavy" charset="0"/>
                <a:ea typeface="Franklin Gothic Heavy" charset="0"/>
                <a:cs typeface="Franklin Gothic Heavy" charset="0"/>
              </a:rPr>
              <a:t>Standardized Mean Difference</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778468" y="2012950"/>
            <a:ext cx="10635063" cy="41338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500" dirty="0">
                <a:solidFill>
                  <a:schemeClr val="tx1"/>
                </a:solidFill>
                <a:latin typeface="Monaco" pitchFamily="2" charset="77"/>
              </a:rPr>
              <a:t>library(</a:t>
            </a:r>
            <a:r>
              <a:rPr lang="en-US" sz="2500" dirty="0" err="1">
                <a:solidFill>
                  <a:schemeClr val="tx1"/>
                </a:solidFill>
                <a:latin typeface="Monaco" pitchFamily="2" charset="77"/>
              </a:rPr>
              <a:t>tipr</a:t>
            </a:r>
            <a:r>
              <a:rPr lang="en-US" sz="2500" dirty="0">
                <a:solidFill>
                  <a:schemeClr val="tx1"/>
                </a:solidFill>
                <a:latin typeface="Monaco" pitchFamily="2" charset="77"/>
              </a:rPr>
              <a:t>)</a:t>
            </a:r>
          </a:p>
          <a:p>
            <a:endParaRPr lang="en-US" sz="2500" dirty="0">
              <a:solidFill>
                <a:schemeClr val="tx1"/>
              </a:solidFill>
              <a:latin typeface="Monaco" pitchFamily="2" charset="77"/>
            </a:endParaRPr>
          </a:p>
          <a:p>
            <a:r>
              <a:rPr lang="en-US" sz="2500" dirty="0" err="1">
                <a:solidFill>
                  <a:schemeClr val="tx1"/>
                </a:solidFill>
                <a:latin typeface="Monaco" pitchFamily="2" charset="77"/>
              </a:rPr>
              <a:t>tip_with_binary</a:t>
            </a:r>
            <a:r>
              <a:rPr lang="en-US" sz="2500" dirty="0">
                <a:solidFill>
                  <a:schemeClr val="tx1"/>
                </a:solidFill>
                <a:latin typeface="Monaco" pitchFamily="2" charset="77"/>
              </a:rPr>
              <a:t>(</a:t>
            </a:r>
          </a:p>
          <a:p>
            <a:r>
              <a:rPr lang="en-US" sz="2500" dirty="0">
                <a:solidFill>
                  <a:schemeClr val="tx1"/>
                </a:solidFill>
                <a:latin typeface="Monaco" pitchFamily="2" charset="77"/>
              </a:rPr>
              <a:t>  p0 = 0.1,</a:t>
            </a:r>
          </a:p>
          <a:p>
            <a:r>
              <a:rPr lang="en-US" sz="2500" dirty="0">
                <a:solidFill>
                  <a:schemeClr val="tx1"/>
                </a:solidFill>
                <a:latin typeface="Monaco" pitchFamily="2" charset="77"/>
              </a:rPr>
              <a:t>  p1 = 0.3,</a:t>
            </a:r>
          </a:p>
          <a:p>
            <a:r>
              <a:rPr lang="en-US" sz="2500" dirty="0">
                <a:solidFill>
                  <a:schemeClr val="tx1"/>
                </a:solidFill>
                <a:latin typeface="Monaco" pitchFamily="2" charset="77"/>
              </a:rPr>
              <a:t>  </a:t>
            </a:r>
            <a:r>
              <a:rPr lang="en-US" sz="2500" dirty="0" err="1">
                <a:solidFill>
                  <a:schemeClr val="tx1"/>
                </a:solidFill>
                <a:latin typeface="Monaco" pitchFamily="2" charset="77"/>
              </a:rPr>
              <a:t>lb</a:t>
            </a:r>
            <a:r>
              <a:rPr lang="en-US" sz="2500" dirty="0">
                <a:solidFill>
                  <a:schemeClr val="tx1"/>
                </a:solidFill>
                <a:latin typeface="Monaco" pitchFamily="2" charset="77"/>
              </a:rPr>
              <a:t> = 1.5,</a:t>
            </a:r>
          </a:p>
          <a:p>
            <a:r>
              <a:rPr lang="en-US" sz="2500" dirty="0">
                <a:solidFill>
                  <a:schemeClr val="tx1"/>
                </a:solidFill>
                <a:latin typeface="Monaco" pitchFamily="2" charset="77"/>
              </a:rPr>
              <a:t>  </a:t>
            </a:r>
            <a:r>
              <a:rPr lang="en-US" sz="2500" dirty="0" err="1">
                <a:solidFill>
                  <a:schemeClr val="tx1"/>
                </a:solidFill>
                <a:latin typeface="Monaco" pitchFamily="2" charset="77"/>
              </a:rPr>
              <a:t>ub</a:t>
            </a:r>
            <a:r>
              <a:rPr lang="en-US" sz="2500" dirty="0">
                <a:solidFill>
                  <a:schemeClr val="tx1"/>
                </a:solidFill>
                <a:latin typeface="Monaco" pitchFamily="2" charset="77"/>
              </a:rPr>
              <a:t> = 2)</a:t>
            </a:r>
          </a:p>
        </p:txBody>
      </p:sp>
      <p:sp>
        <p:nvSpPr>
          <p:cNvPr id="8" name="Rounded Rectangle 7">
            <a:extLst>
              <a:ext uri="{FF2B5EF4-FFF2-40B4-BE49-F238E27FC236}">
                <a16:creationId xmlns:a16="http://schemas.microsoft.com/office/drawing/2014/main" id="{D17C3B91-BE81-8A4E-9042-16D70D798D4E}"/>
              </a:ext>
            </a:extLst>
          </p:cNvPr>
          <p:cNvSpPr/>
          <p:nvPr/>
        </p:nvSpPr>
        <p:spPr>
          <a:xfrm>
            <a:off x="1193800" y="3276600"/>
            <a:ext cx="1905000" cy="74930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8183DF36-0C92-EC44-BE98-7200834AF4FF}"/>
              </a:ext>
            </a:extLst>
          </p:cNvPr>
          <p:cNvSpPr/>
          <p:nvPr/>
        </p:nvSpPr>
        <p:spPr>
          <a:xfrm>
            <a:off x="1193800" y="3973512"/>
            <a:ext cx="1905000" cy="74930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763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fontScale="90000"/>
          </a:bodyPr>
          <a:lstStyle/>
          <a:p>
            <a:r>
              <a:rPr lang="en-US" sz="6000" dirty="0">
                <a:solidFill>
                  <a:schemeClr val="bg1"/>
                </a:solidFill>
                <a:latin typeface="Franklin Gothic Heavy" charset="0"/>
                <a:ea typeface="Franklin Gothic Heavy" charset="0"/>
                <a:cs typeface="Franklin Gothic Heavy" charset="0"/>
              </a:rPr>
              <a:t>Standardized Mean Difference</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778468" y="2012950"/>
            <a:ext cx="10635063" cy="41338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500" dirty="0">
                <a:solidFill>
                  <a:schemeClr val="tx1"/>
                </a:solidFill>
                <a:latin typeface="Monaco" pitchFamily="2" charset="77"/>
              </a:rPr>
              <a:t>library(</a:t>
            </a:r>
            <a:r>
              <a:rPr lang="en-US" sz="2500" dirty="0" err="1">
                <a:solidFill>
                  <a:schemeClr val="tx1"/>
                </a:solidFill>
                <a:latin typeface="Monaco" pitchFamily="2" charset="77"/>
              </a:rPr>
              <a:t>tipr</a:t>
            </a:r>
            <a:r>
              <a:rPr lang="en-US" sz="2500" dirty="0">
                <a:solidFill>
                  <a:schemeClr val="tx1"/>
                </a:solidFill>
                <a:latin typeface="Monaco" pitchFamily="2" charset="77"/>
              </a:rPr>
              <a:t>)</a:t>
            </a:r>
          </a:p>
          <a:p>
            <a:endParaRPr lang="en-US" sz="2500" dirty="0">
              <a:solidFill>
                <a:schemeClr val="tx1"/>
              </a:solidFill>
              <a:latin typeface="Monaco" pitchFamily="2" charset="77"/>
            </a:endParaRPr>
          </a:p>
          <a:p>
            <a:r>
              <a:rPr lang="en-US" sz="2500" dirty="0" err="1">
                <a:solidFill>
                  <a:schemeClr val="tx1"/>
                </a:solidFill>
                <a:latin typeface="Monaco" pitchFamily="2" charset="77"/>
              </a:rPr>
              <a:t>tip_with_binary</a:t>
            </a:r>
            <a:r>
              <a:rPr lang="en-US" sz="2500" dirty="0">
                <a:solidFill>
                  <a:schemeClr val="tx1"/>
                </a:solidFill>
                <a:latin typeface="Monaco" pitchFamily="2" charset="77"/>
              </a:rPr>
              <a:t>(</a:t>
            </a:r>
          </a:p>
          <a:p>
            <a:r>
              <a:rPr lang="en-US" sz="2500" dirty="0">
                <a:solidFill>
                  <a:schemeClr val="tx1"/>
                </a:solidFill>
                <a:latin typeface="Monaco" pitchFamily="2" charset="77"/>
              </a:rPr>
              <a:t>  p0 = 0.1,</a:t>
            </a:r>
          </a:p>
          <a:p>
            <a:r>
              <a:rPr lang="en-US" sz="2500" dirty="0">
                <a:solidFill>
                  <a:schemeClr val="tx1"/>
                </a:solidFill>
                <a:latin typeface="Monaco" pitchFamily="2" charset="77"/>
              </a:rPr>
              <a:t>  p1 = 0.3,</a:t>
            </a:r>
          </a:p>
          <a:p>
            <a:r>
              <a:rPr lang="en-US" sz="2500" dirty="0">
                <a:solidFill>
                  <a:schemeClr val="tx1"/>
                </a:solidFill>
                <a:latin typeface="Monaco" pitchFamily="2" charset="77"/>
              </a:rPr>
              <a:t>  </a:t>
            </a:r>
            <a:r>
              <a:rPr lang="en-US" sz="2500" dirty="0" err="1">
                <a:solidFill>
                  <a:schemeClr val="tx1"/>
                </a:solidFill>
                <a:latin typeface="Monaco" pitchFamily="2" charset="77"/>
              </a:rPr>
              <a:t>lb</a:t>
            </a:r>
            <a:r>
              <a:rPr lang="en-US" sz="2500" dirty="0">
                <a:solidFill>
                  <a:schemeClr val="tx1"/>
                </a:solidFill>
                <a:latin typeface="Monaco" pitchFamily="2" charset="77"/>
              </a:rPr>
              <a:t> = 1.5,</a:t>
            </a:r>
          </a:p>
          <a:p>
            <a:r>
              <a:rPr lang="en-US" sz="2500" dirty="0">
                <a:solidFill>
                  <a:schemeClr val="tx1"/>
                </a:solidFill>
                <a:latin typeface="Monaco" pitchFamily="2" charset="77"/>
              </a:rPr>
              <a:t>  </a:t>
            </a:r>
            <a:r>
              <a:rPr lang="en-US" sz="2500" dirty="0" err="1">
                <a:solidFill>
                  <a:schemeClr val="tx1"/>
                </a:solidFill>
                <a:latin typeface="Monaco" pitchFamily="2" charset="77"/>
              </a:rPr>
              <a:t>ub</a:t>
            </a:r>
            <a:r>
              <a:rPr lang="en-US" sz="2500" dirty="0">
                <a:solidFill>
                  <a:schemeClr val="tx1"/>
                </a:solidFill>
                <a:latin typeface="Monaco" pitchFamily="2" charset="77"/>
              </a:rPr>
              <a:t> = 2)</a:t>
            </a:r>
          </a:p>
          <a:p>
            <a:r>
              <a:rPr lang="en-US" sz="2500" dirty="0">
                <a:solidFill>
                  <a:schemeClr val="bg1">
                    <a:lumMod val="50000"/>
                  </a:schemeClr>
                </a:solidFill>
                <a:latin typeface="Monaco" pitchFamily="2" charset="77"/>
              </a:rPr>
              <a:t>#&gt; [1] 4.333333</a:t>
            </a:r>
          </a:p>
        </p:txBody>
      </p:sp>
    </p:spTree>
    <p:extLst>
      <p:ext uri="{BB962C8B-B14F-4D97-AF65-F5344CB8AC3E}">
        <p14:creationId xmlns:p14="http://schemas.microsoft.com/office/powerpoint/2010/main" val="3473957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2577644" y="2813819"/>
                <a:ext cx="6544292" cy="115416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7500" b="0" i="1" smtClean="0">
                          <a:solidFill>
                            <a:schemeClr val="bg1"/>
                          </a:solidFill>
                          <a:latin typeface="Cambria Math" panose="02040503050406030204" pitchFamily="18" charset="0"/>
                        </a:rPr>
                        <m:t>𝐸</m:t>
                      </m:r>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0</m:t>
                          </m:r>
                        </m:e>
                      </m:d>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1</m:t>
                          </m:r>
                        </m:e>
                      </m:d>
                      <m:r>
                        <a:rPr lang="en-US" sz="7500" b="0" i="1" smtClean="0">
                          <a:solidFill>
                            <a:schemeClr val="bg1"/>
                          </a:solidFill>
                          <a:latin typeface="Cambria Math" panose="02040503050406030204" pitchFamily="18" charset="0"/>
                        </a:rPr>
                        <m:t>]</m:t>
                      </m:r>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577644" y="2813819"/>
                <a:ext cx="6544292" cy="1154162"/>
              </a:xfrm>
              <a:prstGeom prst="rect">
                <a:avLst/>
              </a:prstGeom>
              <a:blipFill>
                <a:blip r:embed="rId3"/>
                <a:stretch>
                  <a:fillRect l="-2713" t="-1099" r="-4651" b="-34066"/>
                </a:stretch>
              </a:blipFill>
            </p:spPr>
            <p:txBody>
              <a:bodyPr/>
              <a:lstStyle/>
              <a:p>
                <a:r>
                  <a:rPr lang="en-US">
                    <a:noFill/>
                  </a:rPr>
                  <a:t> </a:t>
                </a:r>
              </a:p>
            </p:txBody>
          </p:sp>
        </mc:Fallback>
      </mc:AlternateContent>
    </p:spTree>
    <p:extLst>
      <p:ext uri="{BB962C8B-B14F-4D97-AF65-F5344CB8AC3E}">
        <p14:creationId xmlns:p14="http://schemas.microsoft.com/office/powerpoint/2010/main" val="1016005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9CD72-DE7A-8E44-8A6D-96BD0653371A}"/>
              </a:ext>
            </a:extLst>
          </p:cNvPr>
          <p:cNvSpPr>
            <a:spLocks noGrp="1"/>
          </p:cNvSpPr>
          <p:nvPr>
            <p:ph type="title"/>
          </p:nvPr>
        </p:nvSpPr>
        <p:spPr/>
        <p:txBody>
          <a:bodyPr/>
          <a:lstStyle/>
          <a:p>
            <a:r>
              <a:rPr lang="en-US" dirty="0"/>
              <a:t>No unmeasured confounders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6BBDA1C-C43F-B04D-9BBA-DE36FB4A9E0F}"/>
                  </a:ext>
                </a:extLst>
              </p:cNvPr>
              <p:cNvSpPr txBox="1"/>
              <p:nvPr/>
            </p:nvSpPr>
            <p:spPr>
              <a:xfrm>
                <a:off x="2123290" y="2739535"/>
                <a:ext cx="8021620" cy="130272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0</m:t>
                              </m:r>
                            </m:e>
                          </m:d>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1</m:t>
                              </m:r>
                            </m:e>
                          </m:d>
                        </m:e>
                      </m:d>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𝑍</m:t>
                      </m:r>
                      <m:r>
                        <a:rPr lang="en-US" sz="7500" b="0" i="1" smtClean="0">
                          <a:solidFill>
                            <a:schemeClr val="bg1"/>
                          </a:solidFill>
                          <a:latin typeface="Cambria Math" panose="02040503050406030204" pitchFamily="18" charset="0"/>
                        </a:rPr>
                        <m:t>|</m:t>
                      </m:r>
                      <m:r>
                        <a:rPr lang="en-US" sz="7500" b="1" i="0" smtClean="0">
                          <a:solidFill>
                            <a:schemeClr val="bg1"/>
                          </a:solidFill>
                          <a:latin typeface="Cambria Math" panose="02040503050406030204" pitchFamily="18" charset="0"/>
                        </a:rPr>
                        <m:t>𝐗</m:t>
                      </m:r>
                    </m:oMath>
                  </m:oMathPara>
                </a14:m>
                <a:endParaRPr lang="en-US" sz="7500" b="1" dirty="0"/>
              </a:p>
            </p:txBody>
          </p:sp>
        </mc:Choice>
        <mc:Fallback>
          <p:sp>
            <p:nvSpPr>
              <p:cNvPr id="4" name="TextBox 3">
                <a:extLst>
                  <a:ext uri="{FF2B5EF4-FFF2-40B4-BE49-F238E27FC236}">
                    <a16:creationId xmlns:a16="http://schemas.microsoft.com/office/drawing/2014/main" id="{56BBDA1C-C43F-B04D-9BBA-DE36FB4A9E0F}"/>
                  </a:ext>
                </a:extLst>
              </p:cNvPr>
              <p:cNvSpPr txBox="1">
                <a:spLocks noRot="1" noChangeAspect="1" noMove="1" noResize="1" noEditPoints="1" noAdjustHandles="1" noChangeArrowheads="1" noChangeShapeType="1" noTextEdit="1"/>
              </p:cNvSpPr>
              <p:nvPr/>
            </p:nvSpPr>
            <p:spPr>
              <a:xfrm>
                <a:off x="2123290" y="2739535"/>
                <a:ext cx="8021620" cy="1302729"/>
              </a:xfrm>
              <a:prstGeom prst="rect">
                <a:avLst/>
              </a:prstGeom>
              <a:blipFill>
                <a:blip r:embed="rId2"/>
                <a:stretch>
                  <a:fillRect r="-1738" b="-25490"/>
                </a:stretch>
              </a:blipFill>
            </p:spPr>
            <p:txBody>
              <a:bodyPr/>
              <a:lstStyle/>
              <a:p>
                <a:r>
                  <a:rPr lang="en-US">
                    <a:noFill/>
                  </a:rPr>
                  <a:t> </a:t>
                </a:r>
              </a:p>
            </p:txBody>
          </p:sp>
        </mc:Fallback>
      </mc:AlternateContent>
    </p:spTree>
    <p:extLst>
      <p:ext uri="{BB962C8B-B14F-4D97-AF65-F5344CB8AC3E}">
        <p14:creationId xmlns:p14="http://schemas.microsoft.com/office/powerpoint/2010/main" val="3557331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7C4C2-BF2F-114B-976D-D73F2A80EEBA}"/>
              </a:ext>
            </a:extLst>
          </p:cNvPr>
          <p:cNvSpPr>
            <a:spLocks noGrp="1"/>
          </p:cNvSpPr>
          <p:nvPr>
            <p:ph type="title"/>
          </p:nvPr>
        </p:nvSpPr>
        <p:spPr/>
        <p:txBody>
          <a:bodyPr/>
          <a:lstStyle/>
          <a:p>
            <a:r>
              <a:rPr lang="en-US" dirty="0"/>
              <a:t>Propensity score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D0D04FA-B094-1949-A36E-CD0363D758CB}"/>
                  </a:ext>
                </a:extLst>
              </p:cNvPr>
              <p:cNvSpPr txBox="1"/>
              <p:nvPr/>
            </p:nvSpPr>
            <p:spPr>
              <a:xfrm>
                <a:off x="2517212" y="2813819"/>
                <a:ext cx="7233775" cy="115416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𝑃</m:t>
                      </m:r>
                      <m:r>
                        <a:rPr lang="en-US" sz="7500" b="0" i="1" smtClean="0">
                          <a:solidFill>
                            <a:schemeClr val="bg1"/>
                          </a:solidFill>
                          <a:latin typeface="Cambria Math" panose="02040503050406030204" pitchFamily="18" charset="0"/>
                        </a:rPr>
                        <m:t>(</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=1|</m:t>
                      </m:r>
                      <m:r>
                        <a:rPr lang="en-US" sz="7500" b="1" i="0" smtClean="0">
                          <a:solidFill>
                            <a:schemeClr val="bg1"/>
                          </a:solidFill>
                          <a:latin typeface="Cambria Math" panose="02040503050406030204" pitchFamily="18" charset="0"/>
                        </a:rPr>
                        <m:t>𝐗</m:t>
                      </m:r>
                      <m:r>
                        <a:rPr lang="en-US" sz="7500" b="0" i="1" smtClean="0">
                          <a:solidFill>
                            <a:schemeClr val="bg1"/>
                          </a:solidFill>
                          <a:latin typeface="Cambria Math" panose="02040503050406030204" pitchFamily="18" charset="0"/>
                        </a:rPr>
                        <m:t>)</m:t>
                      </m:r>
                    </m:oMath>
                  </m:oMathPara>
                </a14:m>
                <a:endParaRPr lang="en-US" sz="7500" b="1" dirty="0"/>
              </a:p>
            </p:txBody>
          </p:sp>
        </mc:Choice>
        <mc:Fallback>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2"/>
                <a:stretch>
                  <a:fillRect l="-876" t="-1099" r="-3678" b="-34066"/>
                </a:stretch>
              </a:blipFill>
            </p:spPr>
            <p:txBody>
              <a:bodyPr/>
              <a:lstStyle/>
              <a:p>
                <a:r>
                  <a:rPr lang="en-US">
                    <a:noFill/>
                  </a:rPr>
                  <a:t> </a:t>
                </a:r>
              </a:p>
            </p:txBody>
          </p:sp>
        </mc:Fallback>
      </mc:AlternateContent>
    </p:spTree>
    <p:extLst>
      <p:ext uri="{BB962C8B-B14F-4D97-AF65-F5344CB8AC3E}">
        <p14:creationId xmlns:p14="http://schemas.microsoft.com/office/powerpoint/2010/main" val="3183045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2008419" y="2428809"/>
                <a:ext cx="8251361" cy="236327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𝐴𝑇𝐸</m:t>
                          </m:r>
                        </m:sub>
                      </m:sSub>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1 −</m:t>
                              </m:r>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r>
                            <a:rPr lang="en-US" sz="7500" b="0" i="1" smtClean="0">
                              <a:solidFill>
                                <a:schemeClr val="bg1"/>
                              </a:solidFill>
                              <a:latin typeface="Cambria Math" panose="02040503050406030204" pitchFamily="18" charset="0"/>
                            </a:rPr>
                            <m:t>1 −</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mc:Fallback>
      </mc:AlternateContent>
    </p:spTree>
    <p:extLst>
      <p:ext uri="{BB962C8B-B14F-4D97-AF65-F5344CB8AC3E}">
        <p14:creationId xmlns:p14="http://schemas.microsoft.com/office/powerpoint/2010/main" val="406832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597FD1-B00A-7D43-8F22-31BEAE2D3D70}"/>
              </a:ext>
            </a:extLst>
          </p:cNvPr>
          <p:cNvPicPr>
            <a:picLocks noChangeAspect="1"/>
          </p:cNvPicPr>
          <p:nvPr/>
        </p:nvPicPr>
        <p:blipFill>
          <a:blip r:embed="rId2"/>
          <a:stretch>
            <a:fillRect/>
          </a:stretch>
        </p:blipFill>
        <p:spPr>
          <a:xfrm>
            <a:off x="898359" y="120315"/>
            <a:ext cx="10395283" cy="6096638"/>
          </a:xfrm>
          <a:prstGeom prst="rect">
            <a:avLst/>
          </a:prstGeom>
        </p:spPr>
      </p:pic>
    </p:spTree>
    <p:extLst>
      <p:ext uri="{BB962C8B-B14F-4D97-AF65-F5344CB8AC3E}">
        <p14:creationId xmlns:p14="http://schemas.microsoft.com/office/powerpoint/2010/main" val="2649129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treated</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1521138" y="2813819"/>
                <a:ext cx="9225924" cy="115416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7500" b="0" i="1" smtClean="0">
                          <a:solidFill>
                            <a:schemeClr val="bg1"/>
                          </a:solidFill>
                          <a:latin typeface="Cambria Math" panose="02040503050406030204" pitchFamily="18" charset="0"/>
                        </a:rPr>
                        <m:t>𝐸</m:t>
                      </m:r>
                      <m:d>
                        <m:dPr>
                          <m:begChr m:val="["/>
                          <m:endChr m:val="|"/>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0</m:t>
                              </m:r>
                            </m:e>
                          </m:d>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1</m:t>
                              </m:r>
                            </m:e>
                          </m:d>
                        </m:e>
                      </m:d>
                      <m:r>
                        <a:rPr lang="en-US" sz="7500" b="0" i="1" smtClean="0">
                          <a:solidFill>
                            <a:schemeClr val="bg1"/>
                          </a:solidFill>
                          <a:latin typeface="Cambria Math" panose="02040503050406030204" pitchFamily="18" charset="0"/>
                        </a:rPr>
                        <m:t>𝑍</m:t>
                      </m:r>
                      <m:r>
                        <a:rPr lang="en-US" sz="7500" b="0" i="1" smtClean="0">
                          <a:solidFill>
                            <a:schemeClr val="bg1"/>
                          </a:solidFill>
                          <a:latin typeface="Cambria Math" panose="02040503050406030204" pitchFamily="18" charset="0"/>
                        </a:rPr>
                        <m:t>=1]</m:t>
                      </m:r>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521138" y="2813819"/>
                <a:ext cx="9225924" cy="1154162"/>
              </a:xfrm>
              <a:prstGeom prst="rect">
                <a:avLst/>
              </a:prstGeom>
              <a:blipFill>
                <a:blip r:embed="rId3"/>
                <a:stretch>
                  <a:fillRect l="-1928" t="-1099" r="-3168" b="-34066"/>
                </a:stretch>
              </a:blipFill>
            </p:spPr>
            <p:txBody>
              <a:bodyPr/>
              <a:lstStyle/>
              <a:p>
                <a:r>
                  <a:rPr lang="en-US">
                    <a:noFill/>
                  </a:rPr>
                  <a:t> </a:t>
                </a:r>
              </a:p>
            </p:txBody>
          </p:sp>
        </mc:Fallback>
      </mc:AlternateContent>
    </p:spTree>
    <p:extLst>
      <p:ext uri="{BB962C8B-B14F-4D97-AF65-F5344CB8AC3E}">
        <p14:creationId xmlns:p14="http://schemas.microsoft.com/office/powerpoint/2010/main" val="1375353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treated</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1018791" y="2534399"/>
                <a:ext cx="10335009" cy="243489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𝐴𝑇𝑇</m:t>
                          </m:r>
                        </m:sub>
                      </m:sSub>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1−</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e>
                          </m:d>
                        </m:num>
                        <m:den>
                          <m:r>
                            <a:rPr lang="en-US" sz="7500" b="0" i="1" smtClean="0">
                              <a:solidFill>
                                <a:schemeClr val="bg1"/>
                              </a:solidFill>
                              <a:latin typeface="Cambria Math" panose="02040503050406030204" pitchFamily="18" charset="0"/>
                            </a:rPr>
                            <m:t>1 −</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018791" y="2534399"/>
                <a:ext cx="10335009" cy="2434897"/>
              </a:xfrm>
              <a:prstGeom prst="rect">
                <a:avLst/>
              </a:prstGeom>
              <a:blipFill>
                <a:blip r:embed="rId3"/>
                <a:stretch>
                  <a:fillRect l="-613" b="-19271"/>
                </a:stretch>
              </a:blipFill>
            </p:spPr>
            <p:txBody>
              <a:bodyPr/>
              <a:lstStyle/>
              <a:p>
                <a:r>
                  <a:rPr lang="en-US">
                    <a:noFill/>
                  </a:rPr>
                  <a:t> </a:t>
                </a:r>
              </a:p>
            </p:txBody>
          </p:sp>
        </mc:Fallback>
      </mc:AlternateContent>
    </p:spTree>
    <p:extLst>
      <p:ext uri="{BB962C8B-B14F-4D97-AF65-F5344CB8AC3E}">
        <p14:creationId xmlns:p14="http://schemas.microsoft.com/office/powerpoint/2010/main" val="4160584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B4BB45-F65D-8346-A9C3-75FFCE18D6AA}"/>
              </a:ext>
            </a:extLst>
          </p:cNvPr>
          <p:cNvPicPr>
            <a:picLocks noChangeAspect="1"/>
          </p:cNvPicPr>
          <p:nvPr/>
        </p:nvPicPr>
        <p:blipFill>
          <a:blip r:embed="rId2"/>
          <a:stretch>
            <a:fillRect/>
          </a:stretch>
        </p:blipFill>
        <p:spPr>
          <a:xfrm>
            <a:off x="896112" y="120314"/>
            <a:ext cx="10395286" cy="6096639"/>
          </a:xfrm>
          <a:prstGeom prst="rect">
            <a:avLst/>
          </a:prstGeom>
        </p:spPr>
      </p:pic>
    </p:spTree>
    <p:extLst>
      <p:ext uri="{BB962C8B-B14F-4D97-AF65-F5344CB8AC3E}">
        <p14:creationId xmlns:p14="http://schemas.microsoft.com/office/powerpoint/2010/main" val="3771900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controls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1521138" y="2813819"/>
                <a:ext cx="9225924" cy="115416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7500" b="0" i="1" smtClean="0">
                          <a:solidFill>
                            <a:schemeClr val="bg1"/>
                          </a:solidFill>
                          <a:latin typeface="Cambria Math" panose="02040503050406030204" pitchFamily="18" charset="0"/>
                        </a:rPr>
                        <m:t>𝐸</m:t>
                      </m:r>
                      <m:d>
                        <m:dPr>
                          <m:begChr m:val="["/>
                          <m:endChr m:val="|"/>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0</m:t>
                              </m:r>
                            </m:e>
                          </m:d>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1</m:t>
                              </m:r>
                            </m:e>
                          </m:d>
                        </m:e>
                      </m:d>
                      <m:r>
                        <a:rPr lang="en-US" sz="7500" b="0" i="1" smtClean="0">
                          <a:solidFill>
                            <a:schemeClr val="bg1"/>
                          </a:solidFill>
                          <a:latin typeface="Cambria Math" panose="02040503050406030204" pitchFamily="18" charset="0"/>
                        </a:rPr>
                        <m:t>𝑍</m:t>
                      </m:r>
                      <m:r>
                        <a:rPr lang="en-US" sz="7500" b="0" i="1" smtClean="0">
                          <a:solidFill>
                            <a:schemeClr val="bg1"/>
                          </a:solidFill>
                          <a:latin typeface="Cambria Math" panose="02040503050406030204" pitchFamily="18" charset="0"/>
                        </a:rPr>
                        <m:t>=0]</m:t>
                      </m:r>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521138" y="2813819"/>
                <a:ext cx="9225924" cy="1154162"/>
              </a:xfrm>
              <a:prstGeom prst="rect">
                <a:avLst/>
              </a:prstGeom>
              <a:blipFill>
                <a:blip r:embed="rId3"/>
                <a:stretch>
                  <a:fillRect l="-1928" t="-1099" r="-3168" b="-34066"/>
                </a:stretch>
              </a:blipFill>
            </p:spPr>
            <p:txBody>
              <a:bodyPr/>
              <a:lstStyle/>
              <a:p>
                <a:r>
                  <a:rPr lang="en-US">
                    <a:noFill/>
                  </a:rPr>
                  <a:t> </a:t>
                </a:r>
              </a:p>
            </p:txBody>
          </p:sp>
        </mc:Fallback>
      </mc:AlternateContent>
    </p:spTree>
    <p:extLst>
      <p:ext uri="{BB962C8B-B14F-4D97-AF65-F5344CB8AC3E}">
        <p14:creationId xmlns:p14="http://schemas.microsoft.com/office/powerpoint/2010/main" val="1293191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18D9E-70CF-2348-B010-371F316E5FA6}"/>
              </a:ext>
            </a:extLst>
          </p:cNvPr>
          <p:cNvSpPr>
            <a:spLocks noGrp="1"/>
          </p:cNvSpPr>
          <p:nvPr>
            <p:ph type="title"/>
          </p:nvPr>
        </p:nvSpPr>
        <p:spPr/>
        <p:txBody>
          <a:bodyPr/>
          <a:lstStyle/>
          <a:p>
            <a:r>
              <a:rPr lang="en-US" dirty="0"/>
              <a:t>Exploring finite-sample bias in propensity score weighting choices</a:t>
            </a:r>
          </a:p>
        </p:txBody>
      </p:sp>
    </p:spTree>
    <p:extLst>
      <p:ext uri="{BB962C8B-B14F-4D97-AF65-F5344CB8AC3E}">
        <p14:creationId xmlns:p14="http://schemas.microsoft.com/office/powerpoint/2010/main" val="2460381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controls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0" y="2717566"/>
                <a:ext cx="12237196" cy="194784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6000" b="0" i="1" smtClean="0">
                              <a:solidFill>
                                <a:schemeClr val="bg1"/>
                              </a:solidFill>
                              <a:latin typeface="Cambria Math" panose="02040503050406030204" pitchFamily="18" charset="0"/>
                            </a:rPr>
                          </m:ctrlPr>
                        </m:sSubPr>
                        <m:e>
                          <m:r>
                            <a:rPr lang="en-US" sz="6000" b="0" i="1" smtClean="0">
                              <a:solidFill>
                                <a:schemeClr val="bg1"/>
                              </a:solidFill>
                              <a:latin typeface="Cambria Math" panose="02040503050406030204" pitchFamily="18" charset="0"/>
                            </a:rPr>
                            <m:t>𝑤</m:t>
                          </m:r>
                        </m:e>
                        <m:sub>
                          <m:r>
                            <a:rPr lang="en-US" sz="6000" b="0" i="1" smtClean="0">
                              <a:solidFill>
                                <a:schemeClr val="bg1"/>
                              </a:solidFill>
                              <a:latin typeface="Cambria Math" panose="02040503050406030204" pitchFamily="18" charset="0"/>
                            </a:rPr>
                            <m:t>𝐴𝑇𝐶</m:t>
                          </m:r>
                        </m:sub>
                      </m:sSub>
                      <m:r>
                        <a:rPr lang="en-US" sz="6000" b="0" i="1" smtClean="0">
                          <a:solidFill>
                            <a:schemeClr val="bg1"/>
                          </a:solidFill>
                          <a:latin typeface="Cambria Math" panose="02040503050406030204" pitchFamily="18" charset="0"/>
                        </a:rPr>
                        <m:t>=</m:t>
                      </m:r>
                      <m:f>
                        <m:fPr>
                          <m:ctrlPr>
                            <a:rPr lang="en-US" sz="6000" b="0" i="1" smtClean="0">
                              <a:solidFill>
                                <a:schemeClr val="bg1"/>
                              </a:solidFill>
                              <a:latin typeface="Cambria Math" panose="02040503050406030204" pitchFamily="18" charset="0"/>
                            </a:rPr>
                          </m:ctrlPr>
                        </m:fPr>
                        <m:num>
                          <m:d>
                            <m:dPr>
                              <m:ctrlPr>
                                <a:rPr lang="en-US" sz="6000" b="0" i="1" smtClean="0">
                                  <a:solidFill>
                                    <a:schemeClr val="bg1"/>
                                  </a:solidFill>
                                  <a:latin typeface="Cambria Math" panose="02040503050406030204" pitchFamily="18" charset="0"/>
                                </a:rPr>
                              </m:ctrlPr>
                            </m:dPr>
                            <m:e>
                              <m:r>
                                <a:rPr lang="en-US" sz="6000" b="0" i="1" smtClean="0">
                                  <a:solidFill>
                                    <a:schemeClr val="bg1"/>
                                  </a:solidFill>
                                  <a:latin typeface="Cambria Math" panose="02040503050406030204" pitchFamily="18" charset="0"/>
                                </a:rPr>
                                <m:t>1−</m:t>
                              </m:r>
                              <m:sSub>
                                <m:sSubPr>
                                  <m:ctrlPr>
                                    <a:rPr lang="en-US" sz="6000" b="0" i="1" smtClean="0">
                                      <a:solidFill>
                                        <a:schemeClr val="bg1"/>
                                      </a:solidFill>
                                      <a:latin typeface="Cambria Math" panose="02040503050406030204" pitchFamily="18" charset="0"/>
                                    </a:rPr>
                                  </m:ctrlPr>
                                </m:sSubPr>
                                <m:e>
                                  <m:r>
                                    <a:rPr lang="en-US" sz="6000" b="0" i="1" smtClean="0">
                                      <a:solidFill>
                                        <a:schemeClr val="bg1"/>
                                      </a:solidFill>
                                      <a:latin typeface="Cambria Math" panose="02040503050406030204" pitchFamily="18" charset="0"/>
                                    </a:rPr>
                                    <m:t>𝑒</m:t>
                                  </m:r>
                                </m:e>
                                <m:sub>
                                  <m:r>
                                    <a:rPr lang="en-US" sz="6000" b="0" i="1" smtClean="0">
                                      <a:solidFill>
                                        <a:schemeClr val="bg1"/>
                                      </a:solidFill>
                                      <a:latin typeface="Cambria Math" panose="02040503050406030204" pitchFamily="18" charset="0"/>
                                    </a:rPr>
                                    <m:t>𝑖</m:t>
                                  </m:r>
                                </m:sub>
                              </m:sSub>
                            </m:e>
                          </m:d>
                          <m:sSub>
                            <m:sSubPr>
                              <m:ctrlPr>
                                <a:rPr lang="en-US" sz="6000" b="0" i="1" smtClean="0">
                                  <a:solidFill>
                                    <a:schemeClr val="bg1"/>
                                  </a:solidFill>
                                  <a:latin typeface="Cambria Math" panose="02040503050406030204" pitchFamily="18" charset="0"/>
                                </a:rPr>
                              </m:ctrlPr>
                            </m:sSubPr>
                            <m:e>
                              <m:r>
                                <a:rPr lang="en-US" sz="6000" b="0" i="1" smtClean="0">
                                  <a:solidFill>
                                    <a:schemeClr val="bg1"/>
                                  </a:solidFill>
                                  <a:latin typeface="Cambria Math" panose="02040503050406030204" pitchFamily="18" charset="0"/>
                                </a:rPr>
                                <m:t>𝑍</m:t>
                              </m:r>
                            </m:e>
                            <m:sub>
                              <m:r>
                                <a:rPr lang="en-US" sz="6000" b="0" i="1" smtClean="0">
                                  <a:solidFill>
                                    <a:schemeClr val="bg1"/>
                                  </a:solidFill>
                                  <a:latin typeface="Cambria Math" panose="02040503050406030204" pitchFamily="18" charset="0"/>
                                </a:rPr>
                                <m:t>𝑖</m:t>
                              </m:r>
                            </m:sub>
                          </m:sSub>
                        </m:num>
                        <m:den>
                          <m:sSub>
                            <m:sSubPr>
                              <m:ctrlPr>
                                <a:rPr lang="en-US" sz="6000" b="0" i="1" smtClean="0">
                                  <a:solidFill>
                                    <a:schemeClr val="bg1"/>
                                  </a:solidFill>
                                  <a:latin typeface="Cambria Math" panose="02040503050406030204" pitchFamily="18" charset="0"/>
                                </a:rPr>
                              </m:ctrlPr>
                            </m:sSubPr>
                            <m:e>
                              <m:r>
                                <a:rPr lang="en-US" sz="6000" b="0" i="1" smtClean="0">
                                  <a:solidFill>
                                    <a:schemeClr val="bg1"/>
                                  </a:solidFill>
                                  <a:latin typeface="Cambria Math" panose="02040503050406030204" pitchFamily="18" charset="0"/>
                                </a:rPr>
                                <m:t>𝑒</m:t>
                              </m:r>
                            </m:e>
                            <m:sub>
                              <m:r>
                                <a:rPr lang="en-US" sz="6000" b="0" i="1" smtClean="0">
                                  <a:solidFill>
                                    <a:schemeClr val="bg1"/>
                                  </a:solidFill>
                                  <a:latin typeface="Cambria Math" panose="02040503050406030204" pitchFamily="18" charset="0"/>
                                </a:rPr>
                                <m:t>𝑖</m:t>
                              </m:r>
                            </m:sub>
                          </m:sSub>
                        </m:den>
                      </m:f>
                      <m:r>
                        <a:rPr lang="en-US" sz="6000" b="0" i="1" smtClean="0">
                          <a:solidFill>
                            <a:schemeClr val="bg1"/>
                          </a:solidFill>
                          <a:latin typeface="Cambria Math" panose="02040503050406030204" pitchFamily="18" charset="0"/>
                        </a:rPr>
                        <m:t>+</m:t>
                      </m:r>
                      <m:f>
                        <m:fPr>
                          <m:ctrlPr>
                            <a:rPr lang="en-US" sz="6000" b="0" i="1" smtClean="0">
                              <a:solidFill>
                                <a:schemeClr val="bg1"/>
                              </a:solidFill>
                              <a:latin typeface="Cambria Math" panose="02040503050406030204" pitchFamily="18" charset="0"/>
                            </a:rPr>
                          </m:ctrlPr>
                        </m:fPr>
                        <m:num>
                          <m:d>
                            <m:dPr>
                              <m:ctrlPr>
                                <a:rPr lang="en-US" sz="6000" b="0" i="1" smtClean="0">
                                  <a:solidFill>
                                    <a:schemeClr val="bg1"/>
                                  </a:solidFill>
                                  <a:latin typeface="Cambria Math" panose="02040503050406030204" pitchFamily="18" charset="0"/>
                                </a:rPr>
                              </m:ctrlPr>
                            </m:dPr>
                            <m:e>
                              <m:r>
                                <a:rPr lang="en-US" sz="6000" b="0" i="1" smtClean="0">
                                  <a:solidFill>
                                    <a:schemeClr val="bg1"/>
                                  </a:solidFill>
                                  <a:latin typeface="Cambria Math" panose="02040503050406030204" pitchFamily="18" charset="0"/>
                                </a:rPr>
                                <m:t>1−</m:t>
                              </m:r>
                              <m:sSub>
                                <m:sSubPr>
                                  <m:ctrlPr>
                                    <a:rPr lang="en-US" sz="6000" b="0" i="1" smtClean="0">
                                      <a:solidFill>
                                        <a:schemeClr val="bg1"/>
                                      </a:solidFill>
                                      <a:latin typeface="Cambria Math" panose="02040503050406030204" pitchFamily="18" charset="0"/>
                                    </a:rPr>
                                  </m:ctrlPr>
                                </m:sSubPr>
                                <m:e>
                                  <m:r>
                                    <a:rPr lang="en-US" sz="6000" b="0" i="1" smtClean="0">
                                      <a:solidFill>
                                        <a:schemeClr val="bg1"/>
                                      </a:solidFill>
                                      <a:latin typeface="Cambria Math" panose="02040503050406030204" pitchFamily="18" charset="0"/>
                                    </a:rPr>
                                    <m:t>𝑒</m:t>
                                  </m:r>
                                </m:e>
                                <m:sub>
                                  <m:r>
                                    <a:rPr lang="en-US" sz="6000" b="0" i="1" smtClean="0">
                                      <a:solidFill>
                                        <a:schemeClr val="bg1"/>
                                      </a:solidFill>
                                      <a:latin typeface="Cambria Math" panose="02040503050406030204" pitchFamily="18" charset="0"/>
                                    </a:rPr>
                                    <m:t>𝑖</m:t>
                                  </m:r>
                                </m:sub>
                              </m:sSub>
                            </m:e>
                          </m:d>
                          <m:d>
                            <m:dPr>
                              <m:ctrlPr>
                                <a:rPr lang="en-US" sz="6000" b="0" i="1" smtClean="0">
                                  <a:solidFill>
                                    <a:schemeClr val="bg1"/>
                                  </a:solidFill>
                                  <a:latin typeface="Cambria Math" panose="02040503050406030204" pitchFamily="18" charset="0"/>
                                </a:rPr>
                              </m:ctrlPr>
                            </m:dPr>
                            <m:e>
                              <m:r>
                                <a:rPr lang="en-US" sz="6000" b="0" i="1" smtClean="0">
                                  <a:solidFill>
                                    <a:schemeClr val="bg1"/>
                                  </a:solidFill>
                                  <a:latin typeface="Cambria Math" panose="02040503050406030204" pitchFamily="18" charset="0"/>
                                </a:rPr>
                                <m:t>1−</m:t>
                              </m:r>
                              <m:sSub>
                                <m:sSubPr>
                                  <m:ctrlPr>
                                    <a:rPr lang="en-US" sz="6000" b="0" i="1" smtClean="0">
                                      <a:solidFill>
                                        <a:schemeClr val="bg1"/>
                                      </a:solidFill>
                                      <a:latin typeface="Cambria Math" panose="02040503050406030204" pitchFamily="18" charset="0"/>
                                    </a:rPr>
                                  </m:ctrlPr>
                                </m:sSubPr>
                                <m:e>
                                  <m:r>
                                    <a:rPr lang="en-US" sz="6000" b="0" i="1" smtClean="0">
                                      <a:solidFill>
                                        <a:schemeClr val="bg1"/>
                                      </a:solidFill>
                                      <a:latin typeface="Cambria Math" panose="02040503050406030204" pitchFamily="18" charset="0"/>
                                    </a:rPr>
                                    <m:t>𝑍</m:t>
                                  </m:r>
                                </m:e>
                                <m:sub>
                                  <m:r>
                                    <a:rPr lang="en-US" sz="6000" b="0" i="1" smtClean="0">
                                      <a:solidFill>
                                        <a:schemeClr val="bg1"/>
                                      </a:solidFill>
                                      <a:latin typeface="Cambria Math" panose="02040503050406030204" pitchFamily="18" charset="0"/>
                                    </a:rPr>
                                    <m:t>𝑖</m:t>
                                  </m:r>
                                </m:sub>
                              </m:sSub>
                            </m:e>
                          </m:d>
                        </m:num>
                        <m:den>
                          <m:r>
                            <a:rPr lang="en-US" sz="6000" b="0" i="1" smtClean="0">
                              <a:solidFill>
                                <a:schemeClr val="bg1"/>
                              </a:solidFill>
                              <a:latin typeface="Cambria Math" panose="02040503050406030204" pitchFamily="18" charset="0"/>
                            </a:rPr>
                            <m:t>1−</m:t>
                          </m:r>
                          <m:sSub>
                            <m:sSubPr>
                              <m:ctrlPr>
                                <a:rPr lang="en-US" sz="6000" b="0" i="1" smtClean="0">
                                  <a:solidFill>
                                    <a:schemeClr val="bg1"/>
                                  </a:solidFill>
                                  <a:latin typeface="Cambria Math" panose="02040503050406030204" pitchFamily="18" charset="0"/>
                                </a:rPr>
                              </m:ctrlPr>
                            </m:sSubPr>
                            <m:e>
                              <m:r>
                                <a:rPr lang="en-US" sz="6000" b="0" i="1" smtClean="0">
                                  <a:solidFill>
                                    <a:schemeClr val="bg1"/>
                                  </a:solidFill>
                                  <a:latin typeface="Cambria Math" panose="02040503050406030204" pitchFamily="18" charset="0"/>
                                </a:rPr>
                                <m:t>𝑒</m:t>
                              </m:r>
                            </m:e>
                            <m:sub>
                              <m:r>
                                <a:rPr lang="en-US" sz="6000" b="0" i="1" smtClean="0">
                                  <a:solidFill>
                                    <a:schemeClr val="bg1"/>
                                  </a:solidFill>
                                  <a:latin typeface="Cambria Math" panose="02040503050406030204" pitchFamily="18" charset="0"/>
                                </a:rPr>
                                <m:t>𝑖</m:t>
                              </m:r>
                            </m:sub>
                          </m:sSub>
                        </m:den>
                      </m:f>
                    </m:oMath>
                  </m:oMathPara>
                </a14:m>
                <a:endParaRPr lang="en-US" sz="60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0" y="2717566"/>
                <a:ext cx="12237196" cy="1947841"/>
              </a:xfrm>
              <a:prstGeom prst="rect">
                <a:avLst/>
              </a:prstGeom>
              <a:blipFill>
                <a:blip r:embed="rId3"/>
                <a:stretch>
                  <a:fillRect l="-207" b="-9091"/>
                </a:stretch>
              </a:blipFill>
            </p:spPr>
            <p:txBody>
              <a:bodyPr/>
              <a:lstStyle/>
              <a:p>
                <a:r>
                  <a:rPr lang="en-US">
                    <a:noFill/>
                  </a:rPr>
                  <a:t> </a:t>
                </a:r>
              </a:p>
            </p:txBody>
          </p:sp>
        </mc:Fallback>
      </mc:AlternateContent>
    </p:spTree>
    <p:extLst>
      <p:ext uri="{BB962C8B-B14F-4D97-AF65-F5344CB8AC3E}">
        <p14:creationId xmlns:p14="http://schemas.microsoft.com/office/powerpoint/2010/main" val="1801519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3F3F2D-46DD-7A4D-91F3-02A013DE8738}"/>
              </a:ext>
            </a:extLst>
          </p:cNvPr>
          <p:cNvPicPr>
            <a:picLocks noChangeAspect="1"/>
          </p:cNvPicPr>
          <p:nvPr/>
        </p:nvPicPr>
        <p:blipFill>
          <a:blip r:embed="rId2"/>
          <a:stretch>
            <a:fillRect/>
          </a:stretch>
        </p:blipFill>
        <p:spPr>
          <a:xfrm>
            <a:off x="896112" y="118872"/>
            <a:ext cx="10399394" cy="6099048"/>
          </a:xfrm>
          <a:prstGeom prst="rect">
            <a:avLst/>
          </a:prstGeom>
        </p:spPr>
      </p:pic>
    </p:spTree>
    <p:extLst>
      <p:ext uri="{BB962C8B-B14F-4D97-AF65-F5344CB8AC3E}">
        <p14:creationId xmlns:p14="http://schemas.microsoft.com/office/powerpoint/2010/main" val="2520069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evenly </a:t>
            </a:r>
            <a:r>
              <a:rPr lang="en-US" dirty="0" err="1">
                <a:solidFill>
                  <a:schemeClr val="accent1"/>
                </a:solidFill>
                <a:latin typeface="Franklin Gothic Medium" panose="020B0603020102020204" pitchFamily="34" charset="0"/>
              </a:rPr>
              <a:t>matchable</a:t>
            </a:r>
            <a:endParaRPr lang="en-US" dirty="0">
              <a:solidFill>
                <a:schemeClr val="accent1"/>
              </a:solidFill>
              <a:latin typeface="Franklin Gothic Medium" panose="020B0603020102020204" pitchFamily="34"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1180468" y="2813819"/>
                <a:ext cx="9907264" cy="115416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7500" b="0" i="1" smtClean="0">
                          <a:solidFill>
                            <a:schemeClr val="bg1"/>
                          </a:solidFill>
                          <a:latin typeface="Cambria Math" panose="02040503050406030204" pitchFamily="18" charset="0"/>
                        </a:rPr>
                        <m:t>𝐸</m:t>
                      </m:r>
                      <m:d>
                        <m:dPr>
                          <m:begChr m:val="["/>
                          <m:endChr m:val="|"/>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0</m:t>
                              </m:r>
                            </m:e>
                          </m:d>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𝑌</m:t>
                          </m:r>
                          <m:d>
                            <m:dPr>
                              <m:ctrlPr>
                                <a:rPr lang="en-US" sz="7500" b="0" i="1" smtClean="0">
                                  <a:solidFill>
                                    <a:schemeClr val="bg1"/>
                                  </a:solidFill>
                                  <a:latin typeface="Cambria Math" panose="02040503050406030204" pitchFamily="18" charset="0"/>
                                </a:rPr>
                              </m:ctrlPr>
                            </m:dPr>
                            <m:e>
                              <m:r>
                                <a:rPr lang="en-US" sz="7500" b="0" i="1" smtClean="0">
                                  <a:solidFill>
                                    <a:schemeClr val="bg1"/>
                                  </a:solidFill>
                                  <a:latin typeface="Cambria Math" panose="02040503050406030204" pitchFamily="18" charset="0"/>
                                </a:rPr>
                                <m:t>1</m:t>
                              </m:r>
                            </m:e>
                          </m:d>
                        </m:e>
                      </m:d>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𝑀</m:t>
                          </m:r>
                        </m:e>
                        <m:sub>
                          <m:r>
                            <a:rPr lang="en-US" sz="7500" b="0" i="1" smtClean="0">
                              <a:solidFill>
                                <a:schemeClr val="bg1"/>
                              </a:solidFill>
                              <a:latin typeface="Cambria Math" panose="02040503050406030204" pitchFamily="18" charset="0"/>
                            </a:rPr>
                            <m:t>𝑑</m:t>
                          </m:r>
                        </m:sub>
                      </m:sSub>
                      <m:r>
                        <a:rPr lang="en-US" sz="7500" b="0" i="1" smtClean="0">
                          <a:solidFill>
                            <a:schemeClr val="bg1"/>
                          </a:solidFill>
                          <a:latin typeface="Cambria Math" panose="02040503050406030204" pitchFamily="18" charset="0"/>
                        </a:rPr>
                        <m:t>=1]</m:t>
                      </m:r>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180468" y="2813819"/>
                <a:ext cx="9907264" cy="1154162"/>
              </a:xfrm>
              <a:prstGeom prst="rect">
                <a:avLst/>
              </a:prstGeom>
              <a:blipFill>
                <a:blip r:embed="rId3"/>
                <a:stretch>
                  <a:fillRect l="-1536" t="-1099" r="-2945" b="-34066"/>
                </a:stretch>
              </a:blipFill>
            </p:spPr>
            <p:txBody>
              <a:bodyPr/>
              <a:lstStyle/>
              <a:p>
                <a:r>
                  <a:rPr lang="en-US">
                    <a:noFill/>
                  </a:rPr>
                  <a:t> </a:t>
                </a:r>
              </a:p>
            </p:txBody>
          </p:sp>
        </mc:Fallback>
      </mc:AlternateContent>
    </p:spTree>
    <p:extLst>
      <p:ext uri="{BB962C8B-B14F-4D97-AF65-F5344CB8AC3E}">
        <p14:creationId xmlns:p14="http://schemas.microsoft.com/office/powerpoint/2010/main" val="1495425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evenly </a:t>
            </a:r>
            <a:r>
              <a:rPr lang="en-US" dirty="0" err="1">
                <a:solidFill>
                  <a:schemeClr val="accent1"/>
                </a:solidFill>
                <a:latin typeface="Franklin Gothic Medium" panose="020B0603020102020204" pitchFamily="34" charset="0"/>
              </a:rPr>
              <a:t>matchable</a:t>
            </a:r>
            <a:endParaRPr lang="en-US" dirty="0">
              <a:solidFill>
                <a:schemeClr val="accent1"/>
              </a:solidFill>
              <a:latin typeface="Franklin Gothic Medium" panose="020B0603020102020204" pitchFamily="34"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327093" y="2669440"/>
                <a:ext cx="11644533" cy="215341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𝐴𝑇𝑀</m:t>
                          </m:r>
                        </m:sub>
                      </m:sSub>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r>
                            <m:rPr>
                              <m:sty m:val="p"/>
                            </m:rPr>
                            <a:rPr lang="en-US" sz="6600" b="0" i="1" smtClean="0">
                              <a:solidFill>
                                <a:schemeClr val="bg1"/>
                              </a:solidFill>
                              <a:latin typeface="Cambria Math" panose="02040503050406030204" pitchFamily="18" charset="0"/>
                            </a:rPr>
                            <m:t>min</m:t>
                          </m:r>
                          <m:d>
                            <m:dPr>
                              <m:begChr m:val="{"/>
                              <m:endChr m:val="}"/>
                              <m:ctrlPr>
                                <a:rPr lang="en-US" sz="6600" b="0" i="1" smtClean="0">
                                  <a:solidFill>
                                    <a:schemeClr val="bg1"/>
                                  </a:solidFill>
                                  <a:latin typeface="Cambria Math" panose="02040503050406030204" pitchFamily="18" charset="0"/>
                                </a:rPr>
                              </m:ctrlPr>
                            </m:dPr>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 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e>
                          </m:d>
                        </m:num>
                        <m:den>
                          <m:sSub>
                            <m:sSubPr>
                              <m:ctrlPr>
                                <a:rPr lang="en-US" sz="6600" b="0" i="1" smtClean="0">
                                  <a:solidFill>
                                    <a:schemeClr val="bg1"/>
                                  </a:solidFill>
                                  <a:latin typeface="Cambria Math" panose="02040503050406030204" pitchFamily="18" charset="0"/>
                                </a:rPr>
                              </m:ctrlPr>
                            </m:sSubPr>
                            <m:e>
                              <m:sSub>
                                <m:sSubPr>
                                  <m:ctrlPr>
                                    <a:rPr lang="en-US" sz="6600" i="1">
                                      <a:solidFill>
                                        <a:schemeClr val="bg1"/>
                                      </a:solidFill>
                                      <a:latin typeface="Cambria Math" panose="02040503050406030204" pitchFamily="18" charset="0"/>
                                    </a:rPr>
                                  </m:ctrlPr>
                                </m:sSubPr>
                                <m:e>
                                  <m:r>
                                    <a:rPr lang="en-US" sz="6600" i="1">
                                      <a:solidFill>
                                        <a:schemeClr val="bg1"/>
                                      </a:solidFill>
                                      <a:latin typeface="Cambria Math" panose="02040503050406030204" pitchFamily="18" charset="0"/>
                                    </a:rPr>
                                    <m:t>𝑒</m:t>
                                  </m:r>
                                </m:e>
                                <m:sub>
                                  <m:r>
                                    <a:rPr lang="en-US" sz="6600" i="1">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+(1 −</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m:t>
                          </m:r>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327093" y="2669440"/>
                <a:ext cx="11644533" cy="2153410"/>
              </a:xfrm>
              <a:prstGeom prst="rect">
                <a:avLst/>
              </a:prstGeom>
              <a:blipFill>
                <a:blip r:embed="rId3"/>
                <a:stretch>
                  <a:fillRect l="-327" r="-1852" b="-1812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9274885E-FF60-1D4C-B0D9-0D3571837912}"/>
              </a:ext>
            </a:extLst>
          </p:cNvPr>
          <p:cNvSpPr txBox="1"/>
          <p:nvPr/>
        </p:nvSpPr>
        <p:spPr>
          <a:xfrm>
            <a:off x="327093" y="5018582"/>
            <a:ext cx="4951556" cy="1200329"/>
          </a:xfrm>
          <a:prstGeom prst="rect">
            <a:avLst/>
          </a:prstGeom>
          <a:noFill/>
          <a:ln w="76200">
            <a:solidFill>
              <a:schemeClr val="accent5"/>
            </a:solidFill>
          </a:ln>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3600" dirty="0"/>
              <a:t>Minimum of ATT and ATC weights (Samuels 2017)</a:t>
            </a:r>
          </a:p>
        </p:txBody>
      </p:sp>
    </p:spTree>
    <p:extLst>
      <p:ext uri="{BB962C8B-B14F-4D97-AF65-F5344CB8AC3E}">
        <p14:creationId xmlns:p14="http://schemas.microsoft.com/office/powerpoint/2010/main" val="9080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8AB9A4-C933-B044-AC6C-2E876F3C21EF}"/>
              </a:ext>
            </a:extLst>
          </p:cNvPr>
          <p:cNvPicPr>
            <a:picLocks noChangeAspect="1"/>
          </p:cNvPicPr>
          <p:nvPr/>
        </p:nvPicPr>
        <p:blipFill>
          <a:blip r:embed="rId2"/>
          <a:stretch>
            <a:fillRect/>
          </a:stretch>
        </p:blipFill>
        <p:spPr>
          <a:xfrm>
            <a:off x="896112" y="118872"/>
            <a:ext cx="10399394" cy="6099048"/>
          </a:xfrm>
          <a:prstGeom prst="rect">
            <a:avLst/>
          </a:prstGeom>
        </p:spPr>
      </p:pic>
    </p:spTree>
    <p:extLst>
      <p:ext uri="{BB962C8B-B14F-4D97-AF65-F5344CB8AC3E}">
        <p14:creationId xmlns:p14="http://schemas.microsoft.com/office/powerpoint/2010/main" val="3473121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overlap population</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382942" y="2883068"/>
                <a:ext cx="11502316" cy="101566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𝐴𝑇𝑂</m:t>
                          </m:r>
                        </m:sub>
                      </m:sSub>
                      <m:r>
                        <a:rPr lang="en-US" sz="6600" b="0" i="1" smtClean="0">
                          <a:solidFill>
                            <a:schemeClr val="bg1"/>
                          </a:solidFill>
                          <a:latin typeface="Cambria Math" panose="02040503050406030204" pitchFamily="18" charset="0"/>
                        </a:rPr>
                        <m:t>=</m:t>
                      </m:r>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 </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m:t>
                      </m:r>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382942" y="2883068"/>
                <a:ext cx="11502316" cy="1015663"/>
              </a:xfrm>
              <a:prstGeom prst="rect">
                <a:avLst/>
              </a:prstGeom>
              <a:blipFill>
                <a:blip r:embed="rId3"/>
                <a:stretch>
                  <a:fillRect l="-441" t="-7407" r="-2095" b="-35802"/>
                </a:stretch>
              </a:blipFill>
            </p:spPr>
            <p:txBody>
              <a:bodyPr/>
              <a:lstStyle/>
              <a:p>
                <a:r>
                  <a:rPr lang="en-US">
                    <a:noFill/>
                  </a:rPr>
                  <a:t> </a:t>
                </a:r>
              </a:p>
            </p:txBody>
          </p:sp>
        </mc:Fallback>
      </mc:AlternateContent>
    </p:spTree>
    <p:extLst>
      <p:ext uri="{BB962C8B-B14F-4D97-AF65-F5344CB8AC3E}">
        <p14:creationId xmlns:p14="http://schemas.microsoft.com/office/powerpoint/2010/main" val="3334037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B1AAAF-51F8-B84B-89CC-5E6F6D8CE312}"/>
              </a:ext>
            </a:extLst>
          </p:cNvPr>
          <p:cNvPicPr>
            <a:picLocks noChangeAspect="1"/>
          </p:cNvPicPr>
          <p:nvPr/>
        </p:nvPicPr>
        <p:blipFill>
          <a:blip r:embed="rId2"/>
          <a:stretch>
            <a:fillRect/>
          </a:stretch>
        </p:blipFill>
        <p:spPr>
          <a:xfrm>
            <a:off x="896112" y="118872"/>
            <a:ext cx="10399394" cy="6099048"/>
          </a:xfrm>
          <a:prstGeom prst="rect">
            <a:avLst/>
          </a:prstGeom>
        </p:spPr>
      </p:pic>
    </p:spTree>
    <p:extLst>
      <p:ext uri="{BB962C8B-B14F-4D97-AF65-F5344CB8AC3E}">
        <p14:creationId xmlns:p14="http://schemas.microsoft.com/office/powerpoint/2010/main" val="926354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A7D552-8415-E542-A7ED-2AAA8656B4B4}"/>
              </a:ext>
            </a:extLst>
          </p:cNvPr>
          <p:cNvPicPr>
            <a:picLocks noChangeAspect="1"/>
          </p:cNvPicPr>
          <p:nvPr/>
        </p:nvPicPr>
        <p:blipFill>
          <a:blip r:embed="rId2"/>
          <a:stretch>
            <a:fillRect/>
          </a:stretch>
        </p:blipFill>
        <p:spPr>
          <a:xfrm>
            <a:off x="55802" y="588681"/>
            <a:ext cx="3901244" cy="2288006"/>
          </a:xfrm>
          <a:prstGeom prst="rect">
            <a:avLst/>
          </a:prstGeom>
        </p:spPr>
      </p:pic>
      <p:pic>
        <p:nvPicPr>
          <p:cNvPr id="6" name="Picture 5">
            <a:extLst>
              <a:ext uri="{FF2B5EF4-FFF2-40B4-BE49-F238E27FC236}">
                <a16:creationId xmlns:a16="http://schemas.microsoft.com/office/drawing/2014/main" id="{2D481B4C-D02E-0C4C-AE01-AAEE1F903D19}"/>
              </a:ext>
            </a:extLst>
          </p:cNvPr>
          <p:cNvPicPr>
            <a:picLocks noChangeAspect="1"/>
          </p:cNvPicPr>
          <p:nvPr/>
        </p:nvPicPr>
        <p:blipFill>
          <a:blip r:embed="rId3"/>
          <a:stretch>
            <a:fillRect/>
          </a:stretch>
        </p:blipFill>
        <p:spPr>
          <a:xfrm>
            <a:off x="8290754" y="588681"/>
            <a:ext cx="3901245" cy="2288006"/>
          </a:xfrm>
          <a:prstGeom prst="rect">
            <a:avLst/>
          </a:prstGeom>
        </p:spPr>
      </p:pic>
      <p:pic>
        <p:nvPicPr>
          <p:cNvPr id="7" name="Picture 6">
            <a:extLst>
              <a:ext uri="{FF2B5EF4-FFF2-40B4-BE49-F238E27FC236}">
                <a16:creationId xmlns:a16="http://schemas.microsoft.com/office/drawing/2014/main" id="{3745DC69-CB0D-2A4C-AD5F-13A5C6E6F015}"/>
              </a:ext>
            </a:extLst>
          </p:cNvPr>
          <p:cNvPicPr>
            <a:picLocks noChangeAspect="1"/>
          </p:cNvPicPr>
          <p:nvPr/>
        </p:nvPicPr>
        <p:blipFill>
          <a:blip r:embed="rId4"/>
          <a:stretch>
            <a:fillRect/>
          </a:stretch>
        </p:blipFill>
        <p:spPr>
          <a:xfrm>
            <a:off x="647700" y="3200492"/>
            <a:ext cx="4964439" cy="2911550"/>
          </a:xfrm>
          <a:prstGeom prst="rect">
            <a:avLst/>
          </a:prstGeom>
        </p:spPr>
      </p:pic>
      <p:pic>
        <p:nvPicPr>
          <p:cNvPr id="8" name="Picture 7">
            <a:extLst>
              <a:ext uri="{FF2B5EF4-FFF2-40B4-BE49-F238E27FC236}">
                <a16:creationId xmlns:a16="http://schemas.microsoft.com/office/drawing/2014/main" id="{9CD5C182-D9DC-3745-AC14-EFEAFF2E0885}"/>
              </a:ext>
            </a:extLst>
          </p:cNvPr>
          <p:cNvPicPr>
            <a:picLocks noChangeAspect="1"/>
          </p:cNvPicPr>
          <p:nvPr/>
        </p:nvPicPr>
        <p:blipFill>
          <a:blip r:embed="rId5"/>
          <a:stretch>
            <a:fillRect/>
          </a:stretch>
        </p:blipFill>
        <p:spPr>
          <a:xfrm>
            <a:off x="6683000" y="3200492"/>
            <a:ext cx="4964439" cy="2911550"/>
          </a:xfrm>
          <a:prstGeom prst="rect">
            <a:avLst/>
          </a:prstGeom>
        </p:spPr>
      </p:pic>
      <p:sp>
        <p:nvSpPr>
          <p:cNvPr id="9" name="TextBox 8">
            <a:extLst>
              <a:ext uri="{FF2B5EF4-FFF2-40B4-BE49-F238E27FC236}">
                <a16:creationId xmlns:a16="http://schemas.microsoft.com/office/drawing/2014/main" id="{4C080375-7C7C-8744-9A4E-E0FC63E379A1}"/>
              </a:ext>
            </a:extLst>
          </p:cNvPr>
          <p:cNvSpPr txBox="1"/>
          <p:nvPr/>
        </p:nvSpPr>
        <p:spPr>
          <a:xfrm>
            <a:off x="0" y="-120988"/>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ATE</a:t>
            </a:r>
          </a:p>
        </p:txBody>
      </p:sp>
      <p:sp>
        <p:nvSpPr>
          <p:cNvPr id="10" name="TextBox 9">
            <a:extLst>
              <a:ext uri="{FF2B5EF4-FFF2-40B4-BE49-F238E27FC236}">
                <a16:creationId xmlns:a16="http://schemas.microsoft.com/office/drawing/2014/main" id="{77475303-993D-E141-9DA3-76CF686E4944}"/>
              </a:ext>
            </a:extLst>
          </p:cNvPr>
          <p:cNvSpPr txBox="1"/>
          <p:nvPr/>
        </p:nvSpPr>
        <p:spPr>
          <a:xfrm>
            <a:off x="4184510" y="-120988"/>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ATT</a:t>
            </a:r>
          </a:p>
        </p:txBody>
      </p:sp>
      <p:pic>
        <p:nvPicPr>
          <p:cNvPr id="11" name="Picture 10">
            <a:extLst>
              <a:ext uri="{FF2B5EF4-FFF2-40B4-BE49-F238E27FC236}">
                <a16:creationId xmlns:a16="http://schemas.microsoft.com/office/drawing/2014/main" id="{CABEF9F9-2FC5-C94F-97CA-8098FAB96D39}"/>
              </a:ext>
            </a:extLst>
          </p:cNvPr>
          <p:cNvPicPr>
            <a:picLocks noChangeAspect="1"/>
          </p:cNvPicPr>
          <p:nvPr/>
        </p:nvPicPr>
        <p:blipFill>
          <a:blip r:embed="rId6"/>
          <a:stretch>
            <a:fillRect/>
          </a:stretch>
        </p:blipFill>
        <p:spPr>
          <a:xfrm>
            <a:off x="4184510" y="601856"/>
            <a:ext cx="3878779" cy="2274831"/>
          </a:xfrm>
          <a:prstGeom prst="rect">
            <a:avLst/>
          </a:prstGeom>
        </p:spPr>
      </p:pic>
      <p:sp>
        <p:nvSpPr>
          <p:cNvPr id="12" name="TextBox 11">
            <a:extLst>
              <a:ext uri="{FF2B5EF4-FFF2-40B4-BE49-F238E27FC236}">
                <a16:creationId xmlns:a16="http://schemas.microsoft.com/office/drawing/2014/main" id="{A82E692E-CC29-2F47-8978-74A27CDB2FC5}"/>
              </a:ext>
            </a:extLst>
          </p:cNvPr>
          <p:cNvSpPr txBox="1"/>
          <p:nvPr/>
        </p:nvSpPr>
        <p:spPr>
          <a:xfrm>
            <a:off x="8290753" y="-120988"/>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ATC</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AT0</a:t>
            </a:r>
          </a:p>
        </p:txBody>
      </p:sp>
    </p:spTree>
    <p:extLst>
      <p:ext uri="{BB962C8B-B14F-4D97-AF65-F5344CB8AC3E}">
        <p14:creationId xmlns:p14="http://schemas.microsoft.com/office/powerpoint/2010/main" val="2464897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A7D552-8415-E542-A7ED-2AAA8656B4B4}"/>
              </a:ext>
            </a:extLst>
          </p:cNvPr>
          <p:cNvPicPr>
            <a:picLocks noChangeAspect="1"/>
          </p:cNvPicPr>
          <p:nvPr/>
        </p:nvPicPr>
        <p:blipFill>
          <a:blip r:embed="rId2"/>
          <a:stretch>
            <a:fillRect/>
          </a:stretch>
        </p:blipFill>
        <p:spPr>
          <a:xfrm>
            <a:off x="55802" y="588681"/>
            <a:ext cx="3901244" cy="2288006"/>
          </a:xfrm>
          <a:prstGeom prst="rect">
            <a:avLst/>
          </a:prstGeom>
        </p:spPr>
      </p:pic>
      <p:pic>
        <p:nvPicPr>
          <p:cNvPr id="6" name="Picture 5">
            <a:extLst>
              <a:ext uri="{FF2B5EF4-FFF2-40B4-BE49-F238E27FC236}">
                <a16:creationId xmlns:a16="http://schemas.microsoft.com/office/drawing/2014/main" id="{2D481B4C-D02E-0C4C-AE01-AAEE1F903D19}"/>
              </a:ext>
            </a:extLst>
          </p:cNvPr>
          <p:cNvPicPr>
            <a:picLocks noChangeAspect="1"/>
          </p:cNvPicPr>
          <p:nvPr/>
        </p:nvPicPr>
        <p:blipFill>
          <a:blip r:embed="rId3"/>
          <a:stretch>
            <a:fillRect/>
          </a:stretch>
        </p:blipFill>
        <p:spPr>
          <a:xfrm>
            <a:off x="8290754" y="588681"/>
            <a:ext cx="3901245" cy="2288006"/>
          </a:xfrm>
          <a:prstGeom prst="rect">
            <a:avLst/>
          </a:prstGeom>
        </p:spPr>
      </p:pic>
      <p:pic>
        <p:nvPicPr>
          <p:cNvPr id="7" name="Picture 6">
            <a:extLst>
              <a:ext uri="{FF2B5EF4-FFF2-40B4-BE49-F238E27FC236}">
                <a16:creationId xmlns:a16="http://schemas.microsoft.com/office/drawing/2014/main" id="{3745DC69-CB0D-2A4C-AD5F-13A5C6E6F015}"/>
              </a:ext>
            </a:extLst>
          </p:cNvPr>
          <p:cNvPicPr>
            <a:picLocks noChangeAspect="1"/>
          </p:cNvPicPr>
          <p:nvPr/>
        </p:nvPicPr>
        <p:blipFill>
          <a:blip r:embed="rId4">
            <a:duotone>
              <a:prstClr val="black"/>
              <a:schemeClr val="tx2">
                <a:tint val="45000"/>
                <a:satMod val="400000"/>
              </a:schemeClr>
            </a:duotone>
          </a:blip>
          <a:stretch>
            <a:fillRect/>
          </a:stretch>
        </p:blipFill>
        <p:spPr>
          <a:xfrm>
            <a:off x="647700" y="3200492"/>
            <a:ext cx="4964439" cy="2911550"/>
          </a:xfrm>
          <a:prstGeom prst="rect">
            <a:avLst/>
          </a:prstGeom>
        </p:spPr>
      </p:pic>
      <p:pic>
        <p:nvPicPr>
          <p:cNvPr id="8" name="Picture 7">
            <a:extLst>
              <a:ext uri="{FF2B5EF4-FFF2-40B4-BE49-F238E27FC236}">
                <a16:creationId xmlns:a16="http://schemas.microsoft.com/office/drawing/2014/main" id="{9CD5C182-D9DC-3745-AC14-EFEAFF2E0885}"/>
              </a:ext>
            </a:extLst>
          </p:cNvPr>
          <p:cNvPicPr>
            <a:picLocks noChangeAspect="1"/>
          </p:cNvPicPr>
          <p:nvPr/>
        </p:nvPicPr>
        <p:blipFill>
          <a:blip r:embed="rId5">
            <a:duotone>
              <a:prstClr val="black"/>
              <a:schemeClr val="tx2">
                <a:tint val="45000"/>
                <a:satMod val="400000"/>
              </a:schemeClr>
            </a:duotone>
          </a:blip>
          <a:stretch>
            <a:fillRect/>
          </a:stretch>
        </p:blipFill>
        <p:spPr>
          <a:xfrm>
            <a:off x="6683000" y="3200492"/>
            <a:ext cx="4964439" cy="2911550"/>
          </a:xfrm>
          <a:prstGeom prst="rect">
            <a:avLst/>
          </a:prstGeom>
        </p:spPr>
      </p:pic>
      <p:sp>
        <p:nvSpPr>
          <p:cNvPr id="9" name="TextBox 8">
            <a:extLst>
              <a:ext uri="{FF2B5EF4-FFF2-40B4-BE49-F238E27FC236}">
                <a16:creationId xmlns:a16="http://schemas.microsoft.com/office/drawing/2014/main" id="{4C080375-7C7C-8744-9A4E-E0FC63E379A1}"/>
              </a:ext>
            </a:extLst>
          </p:cNvPr>
          <p:cNvSpPr txBox="1"/>
          <p:nvPr/>
        </p:nvSpPr>
        <p:spPr>
          <a:xfrm>
            <a:off x="0" y="-120988"/>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ATE</a:t>
            </a:r>
          </a:p>
        </p:txBody>
      </p:sp>
      <p:sp>
        <p:nvSpPr>
          <p:cNvPr id="10" name="TextBox 9">
            <a:extLst>
              <a:ext uri="{FF2B5EF4-FFF2-40B4-BE49-F238E27FC236}">
                <a16:creationId xmlns:a16="http://schemas.microsoft.com/office/drawing/2014/main" id="{77475303-993D-E141-9DA3-76CF686E4944}"/>
              </a:ext>
            </a:extLst>
          </p:cNvPr>
          <p:cNvSpPr txBox="1"/>
          <p:nvPr/>
        </p:nvSpPr>
        <p:spPr>
          <a:xfrm>
            <a:off x="4184510" y="-120988"/>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ATT</a:t>
            </a:r>
          </a:p>
        </p:txBody>
      </p:sp>
      <p:pic>
        <p:nvPicPr>
          <p:cNvPr id="11" name="Picture 10">
            <a:extLst>
              <a:ext uri="{FF2B5EF4-FFF2-40B4-BE49-F238E27FC236}">
                <a16:creationId xmlns:a16="http://schemas.microsoft.com/office/drawing/2014/main" id="{CABEF9F9-2FC5-C94F-97CA-8098FAB96D39}"/>
              </a:ext>
            </a:extLst>
          </p:cNvPr>
          <p:cNvPicPr>
            <a:picLocks noChangeAspect="1"/>
          </p:cNvPicPr>
          <p:nvPr/>
        </p:nvPicPr>
        <p:blipFill>
          <a:blip r:embed="rId6"/>
          <a:stretch>
            <a:fillRect/>
          </a:stretch>
        </p:blipFill>
        <p:spPr>
          <a:xfrm>
            <a:off x="4184510" y="601856"/>
            <a:ext cx="3878779" cy="2274831"/>
          </a:xfrm>
          <a:prstGeom prst="rect">
            <a:avLst/>
          </a:prstGeom>
        </p:spPr>
      </p:pic>
      <p:sp>
        <p:nvSpPr>
          <p:cNvPr id="12" name="TextBox 11">
            <a:extLst>
              <a:ext uri="{FF2B5EF4-FFF2-40B4-BE49-F238E27FC236}">
                <a16:creationId xmlns:a16="http://schemas.microsoft.com/office/drawing/2014/main" id="{A82E692E-CC29-2F47-8978-74A27CDB2FC5}"/>
              </a:ext>
            </a:extLst>
          </p:cNvPr>
          <p:cNvSpPr txBox="1"/>
          <p:nvPr/>
        </p:nvSpPr>
        <p:spPr>
          <a:xfrm>
            <a:off x="8290753" y="-120988"/>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ATC</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AT0</a:t>
            </a:r>
          </a:p>
        </p:txBody>
      </p:sp>
    </p:spTree>
    <p:extLst>
      <p:ext uri="{BB962C8B-B14F-4D97-AF65-F5344CB8AC3E}">
        <p14:creationId xmlns:p14="http://schemas.microsoft.com/office/powerpoint/2010/main" val="980873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A7D552-8415-E542-A7ED-2AAA8656B4B4}"/>
              </a:ext>
            </a:extLst>
          </p:cNvPr>
          <p:cNvPicPr>
            <a:picLocks noChangeAspect="1"/>
          </p:cNvPicPr>
          <p:nvPr/>
        </p:nvPicPr>
        <p:blipFill>
          <a:blip r:embed="rId2">
            <a:duotone>
              <a:prstClr val="black"/>
              <a:schemeClr val="tx2">
                <a:tint val="45000"/>
                <a:satMod val="400000"/>
              </a:schemeClr>
            </a:duotone>
          </a:blip>
          <a:stretch>
            <a:fillRect/>
          </a:stretch>
        </p:blipFill>
        <p:spPr>
          <a:xfrm>
            <a:off x="55802" y="588681"/>
            <a:ext cx="3901244" cy="2288006"/>
          </a:xfrm>
          <a:prstGeom prst="rect">
            <a:avLst/>
          </a:prstGeom>
        </p:spPr>
      </p:pic>
      <p:pic>
        <p:nvPicPr>
          <p:cNvPr id="6" name="Picture 5">
            <a:extLst>
              <a:ext uri="{FF2B5EF4-FFF2-40B4-BE49-F238E27FC236}">
                <a16:creationId xmlns:a16="http://schemas.microsoft.com/office/drawing/2014/main" id="{2D481B4C-D02E-0C4C-AE01-AAEE1F903D19}"/>
              </a:ext>
            </a:extLst>
          </p:cNvPr>
          <p:cNvPicPr>
            <a:picLocks noChangeAspect="1"/>
          </p:cNvPicPr>
          <p:nvPr/>
        </p:nvPicPr>
        <p:blipFill>
          <a:blip r:embed="rId3">
            <a:duotone>
              <a:prstClr val="black"/>
              <a:schemeClr val="tx2">
                <a:tint val="45000"/>
                <a:satMod val="400000"/>
              </a:schemeClr>
            </a:duotone>
          </a:blip>
          <a:stretch>
            <a:fillRect/>
          </a:stretch>
        </p:blipFill>
        <p:spPr>
          <a:xfrm>
            <a:off x="8290754" y="588681"/>
            <a:ext cx="3901245" cy="2288006"/>
          </a:xfrm>
          <a:prstGeom prst="rect">
            <a:avLst/>
          </a:prstGeom>
        </p:spPr>
      </p:pic>
      <p:pic>
        <p:nvPicPr>
          <p:cNvPr id="7" name="Picture 6">
            <a:extLst>
              <a:ext uri="{FF2B5EF4-FFF2-40B4-BE49-F238E27FC236}">
                <a16:creationId xmlns:a16="http://schemas.microsoft.com/office/drawing/2014/main" id="{3745DC69-CB0D-2A4C-AD5F-13A5C6E6F015}"/>
              </a:ext>
            </a:extLst>
          </p:cNvPr>
          <p:cNvPicPr>
            <a:picLocks noChangeAspect="1"/>
          </p:cNvPicPr>
          <p:nvPr/>
        </p:nvPicPr>
        <p:blipFill>
          <a:blip r:embed="rId4"/>
          <a:stretch>
            <a:fillRect/>
          </a:stretch>
        </p:blipFill>
        <p:spPr>
          <a:xfrm>
            <a:off x="647700" y="3200492"/>
            <a:ext cx="4964439" cy="2911550"/>
          </a:xfrm>
          <a:prstGeom prst="rect">
            <a:avLst/>
          </a:prstGeom>
        </p:spPr>
      </p:pic>
      <p:pic>
        <p:nvPicPr>
          <p:cNvPr id="8" name="Picture 7">
            <a:extLst>
              <a:ext uri="{FF2B5EF4-FFF2-40B4-BE49-F238E27FC236}">
                <a16:creationId xmlns:a16="http://schemas.microsoft.com/office/drawing/2014/main" id="{9CD5C182-D9DC-3745-AC14-EFEAFF2E0885}"/>
              </a:ext>
            </a:extLst>
          </p:cNvPr>
          <p:cNvPicPr>
            <a:picLocks noChangeAspect="1"/>
          </p:cNvPicPr>
          <p:nvPr/>
        </p:nvPicPr>
        <p:blipFill>
          <a:blip r:embed="rId5"/>
          <a:stretch>
            <a:fillRect/>
          </a:stretch>
        </p:blipFill>
        <p:spPr>
          <a:xfrm>
            <a:off x="6683000" y="3200492"/>
            <a:ext cx="4964439" cy="2911550"/>
          </a:xfrm>
          <a:prstGeom prst="rect">
            <a:avLst/>
          </a:prstGeom>
        </p:spPr>
      </p:pic>
      <p:sp>
        <p:nvSpPr>
          <p:cNvPr id="9" name="TextBox 8">
            <a:extLst>
              <a:ext uri="{FF2B5EF4-FFF2-40B4-BE49-F238E27FC236}">
                <a16:creationId xmlns:a16="http://schemas.microsoft.com/office/drawing/2014/main" id="{4C080375-7C7C-8744-9A4E-E0FC63E379A1}"/>
              </a:ext>
            </a:extLst>
          </p:cNvPr>
          <p:cNvSpPr txBox="1"/>
          <p:nvPr/>
        </p:nvSpPr>
        <p:spPr>
          <a:xfrm>
            <a:off x="0" y="-120988"/>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ATE</a:t>
            </a:r>
          </a:p>
        </p:txBody>
      </p:sp>
      <p:sp>
        <p:nvSpPr>
          <p:cNvPr id="10" name="TextBox 9">
            <a:extLst>
              <a:ext uri="{FF2B5EF4-FFF2-40B4-BE49-F238E27FC236}">
                <a16:creationId xmlns:a16="http://schemas.microsoft.com/office/drawing/2014/main" id="{77475303-993D-E141-9DA3-76CF686E4944}"/>
              </a:ext>
            </a:extLst>
          </p:cNvPr>
          <p:cNvSpPr txBox="1"/>
          <p:nvPr/>
        </p:nvSpPr>
        <p:spPr>
          <a:xfrm>
            <a:off x="4184510" y="-120988"/>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ATT</a:t>
            </a:r>
          </a:p>
        </p:txBody>
      </p:sp>
      <p:pic>
        <p:nvPicPr>
          <p:cNvPr id="11" name="Picture 10">
            <a:extLst>
              <a:ext uri="{FF2B5EF4-FFF2-40B4-BE49-F238E27FC236}">
                <a16:creationId xmlns:a16="http://schemas.microsoft.com/office/drawing/2014/main" id="{CABEF9F9-2FC5-C94F-97CA-8098FAB96D39}"/>
              </a:ext>
            </a:extLst>
          </p:cNvPr>
          <p:cNvPicPr>
            <a:picLocks noChangeAspect="1"/>
          </p:cNvPicPr>
          <p:nvPr/>
        </p:nvPicPr>
        <p:blipFill>
          <a:blip r:embed="rId6">
            <a:duotone>
              <a:prstClr val="black"/>
              <a:schemeClr val="tx2">
                <a:tint val="45000"/>
                <a:satMod val="400000"/>
              </a:schemeClr>
            </a:duotone>
          </a:blip>
          <a:stretch>
            <a:fillRect/>
          </a:stretch>
        </p:blipFill>
        <p:spPr>
          <a:xfrm>
            <a:off x="4184510" y="601856"/>
            <a:ext cx="3878779" cy="2274831"/>
          </a:xfrm>
          <a:prstGeom prst="rect">
            <a:avLst/>
          </a:prstGeom>
        </p:spPr>
      </p:pic>
      <p:sp>
        <p:nvSpPr>
          <p:cNvPr id="12" name="TextBox 11">
            <a:extLst>
              <a:ext uri="{FF2B5EF4-FFF2-40B4-BE49-F238E27FC236}">
                <a16:creationId xmlns:a16="http://schemas.microsoft.com/office/drawing/2014/main" id="{A82E692E-CC29-2F47-8978-74A27CDB2FC5}"/>
              </a:ext>
            </a:extLst>
          </p:cNvPr>
          <p:cNvSpPr txBox="1"/>
          <p:nvPr/>
        </p:nvSpPr>
        <p:spPr>
          <a:xfrm>
            <a:off x="8290753" y="-120988"/>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ATC</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AT0</a:t>
            </a:r>
          </a:p>
        </p:txBody>
      </p:sp>
    </p:spTree>
    <p:extLst>
      <p:ext uri="{BB962C8B-B14F-4D97-AF65-F5344CB8AC3E}">
        <p14:creationId xmlns:p14="http://schemas.microsoft.com/office/powerpoint/2010/main" val="1385184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0937" y="270122"/>
            <a:ext cx="10515600" cy="1325563"/>
          </a:xfrm>
        </p:spPr>
        <p:txBody>
          <a:bodyPr/>
          <a:lstStyle/>
          <a:p>
            <a:r>
              <a:rPr lang="en-US" sz="6000" dirty="0">
                <a:solidFill>
                  <a:schemeClr val="bg1"/>
                </a:solidFill>
                <a:latin typeface="Franklin Gothic Heavy" charset="0"/>
                <a:ea typeface="Franklin Gothic Heavy" charset="0"/>
                <a:cs typeface="Franklin Gothic Heavy" charset="0"/>
              </a:rPr>
              <a:t>Observational Studies</a:t>
            </a:r>
          </a:p>
        </p:txBody>
      </p:sp>
      <p:pic>
        <p:nvPicPr>
          <p:cNvPr id="64" name="Picture 63"/>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flipH="1">
            <a:off x="1293530" y="2674759"/>
            <a:ext cx="3121676" cy="2274141"/>
          </a:xfrm>
          <a:prstGeom prst="rect">
            <a:avLst/>
          </a:prstGeom>
          <a:noFill/>
          <a:scene3d>
            <a:camera prst="orthographicFront">
              <a:rot lat="0" lon="0" rev="0"/>
            </a:camera>
            <a:lightRig rig="threePt" dir="t"/>
          </a:scene3d>
        </p:spPr>
      </p:pic>
      <p:sp>
        <p:nvSpPr>
          <p:cNvPr id="65" name="Right Arrow 64"/>
          <p:cNvSpPr/>
          <p:nvPr/>
        </p:nvSpPr>
        <p:spPr bwMode="auto">
          <a:xfrm>
            <a:off x="4415206" y="3102270"/>
            <a:ext cx="1520042" cy="665019"/>
          </a:xfrm>
          <a:prstGeom prst="rightArrow">
            <a:avLst/>
          </a:prstGeom>
          <a:solidFill>
            <a:srgbClr val="79D758"/>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nvGrpSpPr>
          <p:cNvPr id="66" name="Group 65"/>
          <p:cNvGrpSpPr/>
          <p:nvPr/>
        </p:nvGrpSpPr>
        <p:grpSpPr>
          <a:xfrm>
            <a:off x="7094283" y="2465356"/>
            <a:ext cx="548639" cy="1938840"/>
            <a:chOff x="5513431" y="1614201"/>
            <a:chExt cx="548639" cy="1938840"/>
          </a:xfrm>
          <a:solidFill>
            <a:srgbClr val="00B0F0"/>
          </a:solidFill>
        </p:grpSpPr>
        <p:grpSp>
          <p:nvGrpSpPr>
            <p:cNvPr id="81" name="Group 80"/>
            <p:cNvGrpSpPr/>
            <p:nvPr/>
          </p:nvGrpSpPr>
          <p:grpSpPr>
            <a:xfrm>
              <a:off x="5513431" y="1614201"/>
              <a:ext cx="548639" cy="1938840"/>
              <a:chOff x="2699093" y="2184396"/>
              <a:chExt cx="242305" cy="982135"/>
            </a:xfrm>
            <a:grpFill/>
          </p:grpSpPr>
          <p:sp>
            <p:nvSpPr>
              <p:cNvPr id="83" name="Oval 82"/>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84" name="Rectangle 83"/>
              <p:cNvSpPr/>
              <p:nvPr/>
            </p:nvSpPr>
            <p:spPr bwMode="auto">
              <a:xfrm>
                <a:off x="2701712"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82" name="Chord 81"/>
            <p:cNvSpPr/>
            <p:nvPr/>
          </p:nvSpPr>
          <p:spPr bwMode="auto">
            <a:xfrm rot="17528077">
              <a:off x="5610342" y="1704027"/>
              <a:ext cx="442871" cy="324181"/>
            </a:xfrm>
            <a:prstGeom prst="chord">
              <a:avLst>
                <a:gd name="adj1" fmla="val 5544771"/>
                <a:gd name="adj2" fmla="val 13532001"/>
              </a:avLst>
            </a:prstGeom>
            <a:solidFill>
              <a:srgbClr val="002060"/>
            </a:solidFill>
            <a:ln w="28575"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nvGrpSpPr>
          <p:cNvPr id="67" name="Group 66"/>
          <p:cNvGrpSpPr/>
          <p:nvPr/>
        </p:nvGrpSpPr>
        <p:grpSpPr>
          <a:xfrm>
            <a:off x="6295299" y="2349398"/>
            <a:ext cx="548639" cy="1938840"/>
            <a:chOff x="6225003" y="1409126"/>
            <a:chExt cx="548639" cy="1938840"/>
          </a:xfrm>
          <a:solidFill>
            <a:srgbClr val="00B0F0"/>
          </a:solidFill>
        </p:grpSpPr>
        <p:grpSp>
          <p:nvGrpSpPr>
            <p:cNvPr id="77" name="Group 76"/>
            <p:cNvGrpSpPr/>
            <p:nvPr/>
          </p:nvGrpSpPr>
          <p:grpSpPr>
            <a:xfrm>
              <a:off x="6225003" y="1409126"/>
              <a:ext cx="548639" cy="1938840"/>
              <a:chOff x="2699093" y="2184396"/>
              <a:chExt cx="242305" cy="982135"/>
            </a:xfrm>
            <a:grpFill/>
          </p:grpSpPr>
          <p:sp>
            <p:nvSpPr>
              <p:cNvPr id="79" name="Oval 78"/>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80" name="Rectangle 79"/>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78" name="Heart 77"/>
            <p:cNvSpPr/>
            <p:nvPr/>
          </p:nvSpPr>
          <p:spPr bwMode="auto">
            <a:xfrm>
              <a:off x="6472052" y="2244949"/>
              <a:ext cx="273133" cy="225120"/>
            </a:xfrm>
            <a:prstGeom prst="heart">
              <a:avLst/>
            </a:prstGeom>
            <a:solidFill>
              <a:srgbClr val="00206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nvGrpSpPr>
          <p:cNvPr id="68" name="Group 67"/>
          <p:cNvGrpSpPr/>
          <p:nvPr/>
        </p:nvGrpSpPr>
        <p:grpSpPr>
          <a:xfrm>
            <a:off x="7782728" y="2052379"/>
            <a:ext cx="625588" cy="1950711"/>
            <a:chOff x="6894900" y="1189349"/>
            <a:chExt cx="625588" cy="1950711"/>
          </a:xfrm>
          <a:solidFill>
            <a:srgbClr val="00B0F0"/>
          </a:solidFill>
        </p:grpSpPr>
        <p:grpSp>
          <p:nvGrpSpPr>
            <p:cNvPr id="69" name="Group 68"/>
            <p:cNvGrpSpPr/>
            <p:nvPr/>
          </p:nvGrpSpPr>
          <p:grpSpPr>
            <a:xfrm>
              <a:off x="6923437" y="1201220"/>
              <a:ext cx="548639" cy="1938840"/>
              <a:chOff x="2699093" y="2184396"/>
              <a:chExt cx="242305" cy="982135"/>
            </a:xfrm>
            <a:grpFill/>
          </p:grpSpPr>
          <p:sp>
            <p:nvSpPr>
              <p:cNvPr id="75" name="Oval 74"/>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6" name="Rectangle 75"/>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70" name="Teardrop 69"/>
            <p:cNvSpPr/>
            <p:nvPr/>
          </p:nvSpPr>
          <p:spPr bwMode="auto">
            <a:xfrm>
              <a:off x="6894900" y="1189349"/>
              <a:ext cx="310564" cy="212366"/>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1" name="Teardrop 70"/>
            <p:cNvSpPr/>
            <p:nvPr/>
          </p:nvSpPr>
          <p:spPr bwMode="auto">
            <a:xfrm rot="16200000">
              <a:off x="7233212" y="1114438"/>
              <a:ext cx="212366" cy="362187"/>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nvGrpSpPr>
            <p:cNvPr id="72" name="Group 71"/>
            <p:cNvGrpSpPr/>
            <p:nvPr/>
          </p:nvGrpSpPr>
          <p:grpSpPr>
            <a:xfrm>
              <a:off x="7002403" y="1409127"/>
              <a:ext cx="390707" cy="102969"/>
              <a:chOff x="7025896" y="1409127"/>
              <a:chExt cx="390707" cy="102969"/>
            </a:xfrm>
            <a:grpFill/>
          </p:grpSpPr>
          <p:sp>
            <p:nvSpPr>
              <p:cNvPr id="73" name="Rounded Rectangle 72"/>
              <p:cNvSpPr/>
              <p:nvPr/>
            </p:nvSpPr>
            <p:spPr bwMode="auto">
              <a:xfrm>
                <a:off x="7241968"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4" name="Rounded Rectangle 73"/>
              <p:cNvSpPr/>
              <p:nvPr/>
            </p:nvSpPr>
            <p:spPr bwMode="auto">
              <a:xfrm>
                <a:off x="7025896"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grpSp>
        <p:nvGrpSpPr>
          <p:cNvPr id="12" name="Group 11"/>
          <p:cNvGrpSpPr/>
          <p:nvPr/>
        </p:nvGrpSpPr>
        <p:grpSpPr>
          <a:xfrm>
            <a:off x="540937" y="4172045"/>
            <a:ext cx="2558697" cy="1486004"/>
            <a:chOff x="540937" y="4172045"/>
            <a:chExt cx="2558697" cy="1486004"/>
          </a:xfrm>
        </p:grpSpPr>
        <p:sp>
          <p:nvSpPr>
            <p:cNvPr id="4" name="TextBox 3"/>
            <p:cNvSpPr txBox="1"/>
            <p:nvPr/>
          </p:nvSpPr>
          <p:spPr>
            <a:xfrm>
              <a:off x="540937" y="5011718"/>
              <a:ext cx="2558697"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exposure</a:t>
              </a:r>
              <a:endParaRPr lang="en-US" dirty="0">
                <a:solidFill>
                  <a:schemeClr val="bg1"/>
                </a:solidFill>
                <a:latin typeface="Franklin Gothic Heavy" charset="0"/>
                <a:ea typeface="Franklin Gothic Heavy" charset="0"/>
                <a:cs typeface="Franklin Gothic Heavy" charset="0"/>
              </a:endParaRPr>
            </a:p>
          </p:txBody>
        </p:sp>
        <p:sp>
          <p:nvSpPr>
            <p:cNvPr id="11" name="Arc 10"/>
            <p:cNvSpPr/>
            <p:nvPr/>
          </p:nvSpPr>
          <p:spPr>
            <a:xfrm rot="14740040">
              <a:off x="895969" y="4251928"/>
              <a:ext cx="1249182" cy="1089416"/>
            </a:xfrm>
            <a:prstGeom prst="arc">
              <a:avLst>
                <a:gd name="adj1" fmla="val 15152200"/>
                <a:gd name="adj2" fmla="val 0"/>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 name="Group 12"/>
          <p:cNvGrpSpPr/>
          <p:nvPr/>
        </p:nvGrpSpPr>
        <p:grpSpPr>
          <a:xfrm>
            <a:off x="6140840" y="2426001"/>
            <a:ext cx="2558697" cy="3727914"/>
            <a:chOff x="6140840" y="2426001"/>
            <a:chExt cx="2558697" cy="3727914"/>
          </a:xfrm>
        </p:grpSpPr>
        <p:grpSp>
          <p:nvGrpSpPr>
            <p:cNvPr id="85" name="Group 84"/>
            <p:cNvGrpSpPr/>
            <p:nvPr/>
          </p:nvGrpSpPr>
          <p:grpSpPr>
            <a:xfrm>
              <a:off x="6140840" y="3264444"/>
              <a:ext cx="2558697" cy="2509798"/>
              <a:chOff x="540937" y="3148251"/>
              <a:chExt cx="2558697" cy="2509798"/>
            </a:xfrm>
          </p:grpSpPr>
          <p:sp>
            <p:nvSpPr>
              <p:cNvPr id="86" name="TextBox 85"/>
              <p:cNvSpPr txBox="1"/>
              <p:nvPr/>
            </p:nvSpPr>
            <p:spPr>
              <a:xfrm>
                <a:off x="540937" y="5011718"/>
                <a:ext cx="2558697"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outcome</a:t>
                </a:r>
                <a:endParaRPr lang="en-US" dirty="0">
                  <a:solidFill>
                    <a:schemeClr val="bg1"/>
                  </a:solidFill>
                  <a:latin typeface="Franklin Gothic Heavy" charset="0"/>
                  <a:ea typeface="Franklin Gothic Heavy" charset="0"/>
                  <a:cs typeface="Franklin Gothic Heavy" charset="0"/>
                </a:endParaRPr>
              </a:p>
            </p:txBody>
          </p:sp>
          <p:sp>
            <p:nvSpPr>
              <p:cNvPr id="87" name="Arc 86"/>
              <p:cNvSpPr/>
              <p:nvPr/>
            </p:nvSpPr>
            <p:spPr>
              <a:xfrm rot="14740040">
                <a:off x="412325" y="3478082"/>
                <a:ext cx="1844514" cy="1184851"/>
              </a:xfrm>
              <a:prstGeom prst="arc">
                <a:avLst>
                  <a:gd name="adj1" fmla="val 13254723"/>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8" name="Arc 87"/>
            <p:cNvSpPr/>
            <p:nvPr/>
          </p:nvSpPr>
          <p:spPr>
            <a:xfrm rot="15788548">
              <a:off x="5758234" y="4211457"/>
              <a:ext cx="3323907" cy="561010"/>
            </a:xfrm>
            <a:prstGeom prst="arc">
              <a:avLst>
                <a:gd name="adj1" fmla="val 12833499"/>
                <a:gd name="adj2" fmla="val 21563664"/>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Arc 91"/>
            <p:cNvSpPr/>
            <p:nvPr/>
          </p:nvSpPr>
          <p:spPr>
            <a:xfrm rot="5400000" flipH="1">
              <a:off x="6455201" y="3174793"/>
              <a:ext cx="2701908" cy="1204324"/>
            </a:xfrm>
            <a:prstGeom prst="arc">
              <a:avLst>
                <a:gd name="adj1" fmla="val 11058926"/>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7114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Doubly robust estimator</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5CA1357-5A60-EF4A-9B14-636CD9FACB8E}"/>
                  </a:ext>
                </a:extLst>
              </p:cNvPr>
              <p:cNvSpPr txBox="1"/>
              <p:nvPr/>
            </p:nvSpPr>
            <p:spPr>
              <a:xfrm>
                <a:off x="1662607" y="2118820"/>
                <a:ext cx="9046194" cy="127208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acc>
                                            <m:accPr>
                                              <m:chr m:val="̂"/>
                                              <m:ctrlPr>
                                                <a:rPr lang="en-US" sz="3600" b="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den>
                      </m:f>
                      <m:r>
                        <a:rPr lang="en-US" sz="3600" b="0" i="1" smtClean="0">
                          <a:solidFill>
                            <a:schemeClr val="bg1"/>
                          </a:solidFill>
                          <a:latin typeface="Cambria Math" panose="02040503050406030204" pitchFamily="18" charset="0"/>
                        </a:rPr>
                        <m:t>+</m:t>
                      </m:r>
                    </m:oMath>
                  </m:oMathPara>
                </a14:m>
                <a:endParaRPr lang="en-US" sz="3600" dirty="0"/>
              </a:p>
            </p:txBody>
          </p:sp>
        </mc:Choice>
        <mc:Fallback>
          <p:sp>
            <p:nvSpPr>
              <p:cNvPr id="4" name="TextBox 3">
                <a:extLst>
                  <a:ext uri="{FF2B5EF4-FFF2-40B4-BE49-F238E27FC236}">
                    <a16:creationId xmlns:a16="http://schemas.microsoft.com/office/drawing/2014/main" id="{D5CA1357-5A60-EF4A-9B14-636CD9FACB8E}"/>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BF4ADE6-1F00-8F46-9616-37392EB1957E}"/>
                  </a:ext>
                </a:extLst>
              </p:cNvPr>
              <p:cNvSpPr txBox="1"/>
              <p:nvPr/>
            </p:nvSpPr>
            <p:spPr>
              <a:xfrm>
                <a:off x="240616" y="3726747"/>
                <a:ext cx="5855384" cy="127208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smtClean="0">
                                                  <a:solidFill>
                                                    <a:schemeClr val="bg1"/>
                                                  </a:solidFill>
                                                  <a:latin typeface="Cambria Math" panose="02040503050406030204" pitchFamily="18" charset="0"/>
                                                </a:rPr>
                                              </m:ctrlPr>
                                            </m:accPr>
                                            <m:e>
                                              <m:r>
                                                <a:rPr lang="en-US" sz="3600" b="1" i="1"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en>
                      </m:f>
                      <m:r>
                        <a:rPr lang="en-US" sz="3600" b="0" i="1" smtClean="0">
                          <a:solidFill>
                            <a:schemeClr val="bg1"/>
                          </a:solidFill>
                          <a:latin typeface="Cambria Math" panose="02040503050406030204" pitchFamily="18" charset="0"/>
                        </a:rPr>
                        <m:t>−</m:t>
                      </m:r>
                    </m:oMath>
                  </m:oMathPara>
                </a14:m>
                <a:endParaRPr lang="en-US" sz="3600" dirty="0"/>
              </a:p>
            </p:txBody>
          </p:sp>
        </mc:Choice>
        <mc:Fallback>
          <p:sp>
            <p:nvSpPr>
              <p:cNvPr id="5" name="TextBox 4">
                <a:extLst>
                  <a:ext uri="{FF2B5EF4-FFF2-40B4-BE49-F238E27FC236}">
                    <a16:creationId xmlns:a16="http://schemas.microsoft.com/office/drawing/2014/main" id="{1BF4ADE6-1F00-8F46-9616-37392EB1957E}"/>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7EE0349-0E53-584B-AEA9-59419625F0AD}"/>
                  </a:ext>
                </a:extLst>
              </p:cNvPr>
              <p:cNvSpPr txBox="1"/>
              <p:nvPr/>
            </p:nvSpPr>
            <p:spPr>
              <a:xfrm>
                <a:off x="5345699" y="4785793"/>
                <a:ext cx="6618991" cy="127208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(1−</m:t>
                                  </m:r>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r>
                            <a:rPr lang="en-US" sz="3600" b="0" i="1" smtClean="0">
                              <a:solidFill>
                                <a:schemeClr val="bg1"/>
                              </a:solidFill>
                              <a:latin typeface="Cambria Math" panose="02040503050406030204" pitchFamily="18" charset="0"/>
                            </a:rPr>
                            <m:t>(1−</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en>
                      </m:f>
                    </m:oMath>
                  </m:oMathPara>
                </a14:m>
                <a:endParaRPr lang="en-US" sz="3600" dirty="0"/>
              </a:p>
            </p:txBody>
          </p:sp>
        </mc:Choice>
        <mc:Fallback>
          <p:sp>
            <p:nvSpPr>
              <p:cNvPr id="6" name="TextBox 5">
                <a:extLst>
                  <a:ext uri="{FF2B5EF4-FFF2-40B4-BE49-F238E27FC236}">
                    <a16:creationId xmlns:a16="http://schemas.microsoft.com/office/drawing/2014/main" id="{A7EE0349-0E53-584B-AEA9-59419625F0AD}"/>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7CADEF67-A2DC-1E49-9C95-18A9DA91860D}"/>
              </a:ext>
            </a:extLst>
          </p:cNvPr>
          <p:cNvSpPr/>
          <p:nvPr/>
        </p:nvSpPr>
        <p:spPr>
          <a:xfrm>
            <a:off x="4403558" y="2118820"/>
            <a:ext cx="649705" cy="672506"/>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88006E3-C800-474E-BEC4-93D648EA0D5D}"/>
              </a:ext>
            </a:extLst>
          </p:cNvPr>
          <p:cNvSpPr/>
          <p:nvPr/>
        </p:nvSpPr>
        <p:spPr>
          <a:xfrm>
            <a:off x="6954600" y="2791326"/>
            <a:ext cx="649705" cy="672506"/>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B7BCD74F-4190-7942-BBED-D993BA608035}"/>
              </a:ext>
            </a:extLst>
          </p:cNvPr>
          <p:cNvSpPr/>
          <p:nvPr/>
        </p:nvSpPr>
        <p:spPr>
          <a:xfrm>
            <a:off x="1169313" y="3750810"/>
            <a:ext cx="649705" cy="672506"/>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4D47BF30-62D0-B147-A204-D0EC02D6D4D6}"/>
              </a:ext>
            </a:extLst>
          </p:cNvPr>
          <p:cNvSpPr/>
          <p:nvPr/>
        </p:nvSpPr>
        <p:spPr>
          <a:xfrm>
            <a:off x="2843455" y="4399276"/>
            <a:ext cx="649705" cy="672506"/>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6F30333-6758-1344-BDD5-0E4A2CEA6C50}"/>
              </a:ext>
            </a:extLst>
          </p:cNvPr>
          <p:cNvSpPr/>
          <p:nvPr/>
        </p:nvSpPr>
        <p:spPr>
          <a:xfrm>
            <a:off x="6326353" y="4833919"/>
            <a:ext cx="649705" cy="672506"/>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B50F53B-5E5D-1B45-8505-8BF5AA21ECC7}"/>
              </a:ext>
            </a:extLst>
          </p:cNvPr>
          <p:cNvSpPr/>
          <p:nvPr/>
        </p:nvSpPr>
        <p:spPr>
          <a:xfrm>
            <a:off x="7956712" y="5506425"/>
            <a:ext cx="649705" cy="672506"/>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CFE851D3-2C9C-2C4C-AA4C-6F5BC016FCA2}"/>
              </a:ext>
            </a:extLst>
          </p:cNvPr>
          <p:cNvSpPr/>
          <p:nvPr/>
        </p:nvSpPr>
        <p:spPr>
          <a:xfrm flipH="1">
            <a:off x="5053262" y="2126842"/>
            <a:ext cx="2261937" cy="672506"/>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DE1BA623-E657-5B46-BC3F-6C5BA5CFF578}"/>
              </a:ext>
            </a:extLst>
          </p:cNvPr>
          <p:cNvSpPr/>
          <p:nvPr/>
        </p:nvSpPr>
        <p:spPr>
          <a:xfrm flipH="1">
            <a:off x="3168307" y="3714344"/>
            <a:ext cx="2261937" cy="672506"/>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37B37B06-33DB-8D4E-93F2-E55CF6F0C87A}"/>
              </a:ext>
            </a:extLst>
          </p:cNvPr>
          <p:cNvSpPr/>
          <p:nvPr/>
        </p:nvSpPr>
        <p:spPr>
          <a:xfrm flipH="1">
            <a:off x="7693050" y="2094757"/>
            <a:ext cx="2261937" cy="672506"/>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D21D70FD-230F-354F-ADF5-070B9C1EE652}"/>
              </a:ext>
            </a:extLst>
          </p:cNvPr>
          <p:cNvSpPr/>
          <p:nvPr/>
        </p:nvSpPr>
        <p:spPr>
          <a:xfrm flipH="1">
            <a:off x="9433454" y="4776138"/>
            <a:ext cx="2261937" cy="672506"/>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72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5"/>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Doubly robust estimator</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5CA1357-5A60-EF4A-9B14-636CD9FACB8E}"/>
                  </a:ext>
                </a:extLst>
              </p:cNvPr>
              <p:cNvSpPr txBox="1"/>
              <p:nvPr/>
            </p:nvSpPr>
            <p:spPr>
              <a:xfrm>
                <a:off x="1662607" y="2118820"/>
                <a:ext cx="9046194" cy="127208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acc>
                                            <m:accPr>
                                              <m:chr m:val="̂"/>
                                              <m:ctrlPr>
                                                <a:rPr lang="en-US" sz="3600" b="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den>
                      </m:f>
                      <m:r>
                        <a:rPr lang="en-US" sz="3600" b="0" i="1" smtClean="0">
                          <a:solidFill>
                            <a:schemeClr val="bg1"/>
                          </a:solidFill>
                          <a:latin typeface="Cambria Math" panose="02040503050406030204" pitchFamily="18" charset="0"/>
                        </a:rPr>
                        <m:t>+</m:t>
                      </m:r>
                    </m:oMath>
                  </m:oMathPara>
                </a14:m>
                <a:endParaRPr lang="en-US" sz="3600" dirty="0"/>
              </a:p>
            </p:txBody>
          </p:sp>
        </mc:Choice>
        <mc:Fallback>
          <p:sp>
            <p:nvSpPr>
              <p:cNvPr id="4" name="TextBox 3">
                <a:extLst>
                  <a:ext uri="{FF2B5EF4-FFF2-40B4-BE49-F238E27FC236}">
                    <a16:creationId xmlns:a16="http://schemas.microsoft.com/office/drawing/2014/main" id="{D5CA1357-5A60-EF4A-9B14-636CD9FACB8E}"/>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BF4ADE6-1F00-8F46-9616-37392EB1957E}"/>
                  </a:ext>
                </a:extLst>
              </p:cNvPr>
              <p:cNvSpPr txBox="1"/>
              <p:nvPr/>
            </p:nvSpPr>
            <p:spPr>
              <a:xfrm>
                <a:off x="240616" y="3726747"/>
                <a:ext cx="5855384" cy="127208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smtClean="0">
                                                  <a:solidFill>
                                                    <a:schemeClr val="bg1"/>
                                                  </a:solidFill>
                                                  <a:latin typeface="Cambria Math" panose="02040503050406030204" pitchFamily="18" charset="0"/>
                                                </a:rPr>
                                              </m:ctrlPr>
                                            </m:accPr>
                                            <m:e>
                                              <m:r>
                                                <a:rPr lang="en-US" sz="3600" b="1" i="1"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en>
                      </m:f>
                      <m:r>
                        <a:rPr lang="en-US" sz="3600" b="0" i="1" smtClean="0">
                          <a:solidFill>
                            <a:schemeClr val="bg1"/>
                          </a:solidFill>
                          <a:latin typeface="Cambria Math" panose="02040503050406030204" pitchFamily="18" charset="0"/>
                        </a:rPr>
                        <m:t>−</m:t>
                      </m:r>
                    </m:oMath>
                  </m:oMathPara>
                </a14:m>
                <a:endParaRPr lang="en-US" sz="3600" dirty="0"/>
              </a:p>
            </p:txBody>
          </p:sp>
        </mc:Choice>
        <mc:Fallback>
          <p:sp>
            <p:nvSpPr>
              <p:cNvPr id="5" name="TextBox 4">
                <a:extLst>
                  <a:ext uri="{FF2B5EF4-FFF2-40B4-BE49-F238E27FC236}">
                    <a16:creationId xmlns:a16="http://schemas.microsoft.com/office/drawing/2014/main" id="{1BF4ADE6-1F00-8F46-9616-37392EB1957E}"/>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7EE0349-0E53-584B-AEA9-59419625F0AD}"/>
                  </a:ext>
                </a:extLst>
              </p:cNvPr>
              <p:cNvSpPr txBox="1"/>
              <p:nvPr/>
            </p:nvSpPr>
            <p:spPr>
              <a:xfrm>
                <a:off x="5345699" y="4785793"/>
                <a:ext cx="6618991" cy="127208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(1−</m:t>
                                  </m:r>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r>
                            <a:rPr lang="en-US" sz="3600" b="0" i="1" smtClean="0">
                              <a:solidFill>
                                <a:schemeClr val="bg1"/>
                              </a:solidFill>
                              <a:latin typeface="Cambria Math" panose="02040503050406030204" pitchFamily="18" charset="0"/>
                            </a:rPr>
                            <m:t>(1−</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en>
                      </m:f>
                    </m:oMath>
                  </m:oMathPara>
                </a14:m>
                <a:endParaRPr lang="en-US" sz="3600" dirty="0"/>
              </a:p>
            </p:txBody>
          </p:sp>
        </mc:Choice>
        <mc:Fallback>
          <p:sp>
            <p:nvSpPr>
              <p:cNvPr id="6" name="TextBox 5">
                <a:extLst>
                  <a:ext uri="{FF2B5EF4-FFF2-40B4-BE49-F238E27FC236}">
                    <a16:creationId xmlns:a16="http://schemas.microsoft.com/office/drawing/2014/main" id="{A7EE0349-0E53-584B-AEA9-59419625F0AD}"/>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CFE851D3-2C9C-2C4C-AA4C-6F5BC016FCA2}"/>
              </a:ext>
            </a:extLst>
          </p:cNvPr>
          <p:cNvSpPr/>
          <p:nvPr/>
        </p:nvSpPr>
        <p:spPr>
          <a:xfrm flipH="1">
            <a:off x="4997278" y="2126842"/>
            <a:ext cx="5035618" cy="664484"/>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ED19797B-C04A-4741-B16F-9FD9E8EFF234}"/>
              </a:ext>
            </a:extLst>
          </p:cNvPr>
          <p:cNvSpPr/>
          <p:nvPr/>
        </p:nvSpPr>
        <p:spPr>
          <a:xfrm flipH="1">
            <a:off x="2146041" y="3689204"/>
            <a:ext cx="3396342" cy="760741"/>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252CB73-23A2-B246-80F8-A4ADC677CB1E}"/>
              </a:ext>
            </a:extLst>
          </p:cNvPr>
          <p:cNvSpPr/>
          <p:nvPr/>
        </p:nvSpPr>
        <p:spPr>
          <a:xfrm flipH="1">
            <a:off x="8440742" y="4755313"/>
            <a:ext cx="3439350" cy="822527"/>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339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7" grpId="0" animBg="1"/>
      <p:bldP spid="17" grpId="1" animBg="1"/>
      <p:bldP spid="18" grpId="0" animBg="1"/>
      <p:bldP spid="18"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BBAD-FCC7-B743-84DC-15FEA7838C7E}"/>
              </a:ext>
            </a:extLst>
          </p:cNvPr>
          <p:cNvSpPr>
            <a:spLocks noGrp="1"/>
          </p:cNvSpPr>
          <p:nvPr>
            <p:ph type="title"/>
          </p:nvPr>
        </p:nvSpPr>
        <p:spPr/>
        <p:txBody>
          <a:bodyPr/>
          <a:lstStyle/>
          <a:p>
            <a:r>
              <a:rPr lang="en-US" dirty="0"/>
              <a:t>Freedman </a:t>
            </a:r>
            <a:r>
              <a:rPr lang="en-US" sz="6600" b="0" dirty="0">
                <a:solidFill>
                  <a:schemeClr val="accent1"/>
                </a:solidFill>
              </a:rPr>
              <a:t>&amp;</a:t>
            </a:r>
            <a:r>
              <a:rPr lang="en-US" dirty="0"/>
              <a:t> </a:t>
            </a:r>
            <a:r>
              <a:rPr lang="en-US" dirty="0" err="1"/>
              <a:t>Berk</a:t>
            </a:r>
            <a:r>
              <a:rPr lang="en-US" dirty="0"/>
              <a:t> </a:t>
            </a:r>
            <a:br>
              <a:rPr lang="en-US" dirty="0"/>
            </a:br>
            <a:r>
              <a:rPr lang="en-US" sz="9600" dirty="0"/>
              <a:t>Simulation</a:t>
            </a:r>
            <a:endParaRPr lang="en-US" dirty="0"/>
          </a:p>
        </p:txBody>
      </p:sp>
    </p:spTree>
    <p:extLst>
      <p:ext uri="{BB962C8B-B14F-4D97-AF65-F5344CB8AC3E}">
        <p14:creationId xmlns:p14="http://schemas.microsoft.com/office/powerpoint/2010/main" val="1156405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734305-88A1-FD48-96D3-2C233A0B06E7}"/>
              </a:ext>
            </a:extLst>
          </p:cNvPr>
          <p:cNvPicPr>
            <a:picLocks noChangeAspect="1"/>
          </p:cNvPicPr>
          <p:nvPr/>
        </p:nvPicPr>
        <p:blipFill>
          <a:blip r:embed="rId2"/>
          <a:stretch>
            <a:fillRect/>
          </a:stretch>
        </p:blipFill>
        <p:spPr>
          <a:xfrm rot="21221360">
            <a:off x="1396496" y="-429380"/>
            <a:ext cx="8190689" cy="6858000"/>
          </a:xfrm>
          <a:prstGeom prst="rect">
            <a:avLst/>
          </a:prstGeom>
        </p:spPr>
      </p:pic>
    </p:spTree>
    <p:extLst>
      <p:ext uri="{BB962C8B-B14F-4D97-AF65-F5344CB8AC3E}">
        <p14:creationId xmlns:p14="http://schemas.microsoft.com/office/powerpoint/2010/main" val="899791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1215B-2475-6146-84FF-A1A11E86E27F}"/>
              </a:ext>
            </a:extLst>
          </p:cNvPr>
          <p:cNvSpPr>
            <a:spLocks noGrp="1"/>
          </p:cNvSpPr>
          <p:nvPr>
            <p:ph type="title"/>
          </p:nvPr>
        </p:nvSpPr>
        <p:spPr/>
        <p:txBody>
          <a:bodyPr/>
          <a:lstStyle/>
          <a:p>
            <a:r>
              <a:rPr lang="en-US" dirty="0"/>
              <a:t>Fit a </a:t>
            </a:r>
            <a:r>
              <a:rPr lang="en-US" dirty="0" err="1"/>
              <a:t>misspecified</a:t>
            </a:r>
            <a:r>
              <a:rPr lang="en-US" dirty="0"/>
              <a:t>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98F18E6-5DE7-CC40-BD0A-30E003DB7301}"/>
                  </a:ext>
                </a:extLst>
              </p:cNvPr>
              <p:cNvSpPr>
                <a:spLocks noGrp="1"/>
              </p:cNvSpPr>
              <p:nvPr>
                <p:ph idx="1"/>
              </p:nvPr>
            </p:nvSpPr>
            <p:spPr/>
            <p:txBody>
              <a:bodyPr/>
              <a:lstStyle/>
              <a:p>
                <a:r>
                  <a:rPr lang="en-US" dirty="0"/>
                  <a:t>Allow the propensity score to be </a:t>
                </a:r>
                <a:r>
                  <a:rPr lang="en-US" b="1" dirty="0">
                    <a:solidFill>
                      <a:schemeClr val="accent1"/>
                    </a:solidFill>
                  </a:rPr>
                  <a:t>correct</a:t>
                </a:r>
              </a:p>
              <a:p>
                <a:r>
                  <a:rPr lang="en-US" dirty="0"/>
                  <a:t>The outcome model is </a:t>
                </a:r>
                <a:r>
                  <a:rPr lang="en-US" b="1" dirty="0">
                    <a:solidFill>
                      <a:schemeClr val="accent1"/>
                    </a:solidFill>
                  </a:rPr>
                  <a:t>missing </a:t>
                </a:r>
                <a14:m>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smtClean="0">
                            <a:solidFill>
                              <a:schemeClr val="accent1"/>
                            </a:solidFill>
                            <a:latin typeface="Cambria Math" panose="02040503050406030204" pitchFamily="18" charset="0"/>
                          </a:rPr>
                          <m:t>𝑿</m:t>
                        </m:r>
                      </m:e>
                      <m:sub>
                        <m:r>
                          <a:rPr lang="en-US" b="1" i="1" smtClean="0">
                            <a:solidFill>
                              <a:schemeClr val="accent1"/>
                            </a:solidFill>
                            <a:latin typeface="Cambria Math" panose="02040503050406030204" pitchFamily="18" charset="0"/>
                          </a:rPr>
                          <m:t>𝟐</m:t>
                        </m:r>
                      </m:sub>
                    </m:sSub>
                  </m:oMath>
                </a14:m>
                <a:endParaRPr lang="en-US" b="1" dirty="0"/>
              </a:p>
              <a:p>
                <a:r>
                  <a:rPr lang="en-US" dirty="0"/>
                  <a:t>Fit the </a:t>
                </a:r>
                <a:r>
                  <a:rPr lang="en-US" b="1" dirty="0">
                    <a:solidFill>
                      <a:schemeClr val="accent1"/>
                    </a:solidFill>
                  </a:rPr>
                  <a:t>doubly robust estimator </a:t>
                </a:r>
                <a:r>
                  <a:rPr lang="en-US" dirty="0"/>
                  <a:t>for</a:t>
                </a:r>
              </a:p>
              <a:p>
                <a:pPr lvl="1"/>
                <a:r>
                  <a:rPr lang="en-US" b="1" dirty="0"/>
                  <a:t>Unweighted</a:t>
                </a:r>
              </a:p>
              <a:p>
                <a:pPr lvl="1"/>
                <a:r>
                  <a:rPr lang="en-US" b="1" dirty="0"/>
                  <a:t>ATE</a:t>
                </a:r>
              </a:p>
              <a:p>
                <a:pPr lvl="1"/>
                <a:r>
                  <a:rPr lang="en-US" b="1" dirty="0"/>
                  <a:t>ATM</a:t>
                </a:r>
              </a:p>
              <a:p>
                <a:pPr lvl="1"/>
                <a:r>
                  <a:rPr lang="en-US" b="1" dirty="0"/>
                  <a:t>ATO</a:t>
                </a:r>
              </a:p>
            </p:txBody>
          </p:sp>
        </mc:Choice>
        <mc:Fallback>
          <p:sp>
            <p:nvSpPr>
              <p:cNvPr id="3" name="Content Placeholder 2">
                <a:extLst>
                  <a:ext uri="{FF2B5EF4-FFF2-40B4-BE49-F238E27FC236}">
                    <a16:creationId xmlns:a16="http://schemas.microsoft.com/office/drawing/2014/main" id="{F98F18E6-5DE7-CC40-BD0A-30E003DB7301}"/>
                  </a:ext>
                </a:extLst>
              </p:cNvPr>
              <p:cNvSpPr>
                <a:spLocks noGrp="1" noRot="1" noChangeAspect="1" noMove="1" noResize="1" noEditPoints="1" noAdjustHandles="1" noChangeArrowheads="1" noChangeShapeType="1" noTextEdit="1"/>
              </p:cNvSpPr>
              <p:nvPr>
                <p:ph idx="1"/>
              </p:nvPr>
            </p:nvSpPr>
            <p:spPr>
              <a:blipFill>
                <a:blip r:embed="rId2"/>
                <a:stretch>
                  <a:fillRect l="-1568" t="-3509"/>
                </a:stretch>
              </a:blipFill>
            </p:spPr>
            <p:txBody>
              <a:bodyPr/>
              <a:lstStyle/>
              <a:p>
                <a:r>
                  <a:rPr lang="en-US">
                    <a:noFill/>
                  </a:rPr>
                  <a:t> </a:t>
                </a:r>
              </a:p>
            </p:txBody>
          </p:sp>
        </mc:Fallback>
      </mc:AlternateContent>
    </p:spTree>
    <p:extLst>
      <p:ext uri="{BB962C8B-B14F-4D97-AF65-F5344CB8AC3E}">
        <p14:creationId xmlns:p14="http://schemas.microsoft.com/office/powerpoint/2010/main" val="410936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BDF4-30E7-B942-BA2D-B5C3EF6AF24E}"/>
              </a:ext>
            </a:extLst>
          </p:cNvPr>
          <p:cNvSpPr>
            <a:spLocks noGrp="1"/>
          </p:cNvSpPr>
          <p:nvPr>
            <p:ph type="title"/>
          </p:nvPr>
        </p:nvSpPr>
        <p:spPr/>
        <p:txBody>
          <a:bodyPr/>
          <a:lstStyle/>
          <a:p>
            <a:r>
              <a:rPr lang="en-US" dirty="0"/>
              <a:t>Simulation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34E4F37-4A18-4740-8DE0-CDC857474A55}"/>
                  </a:ext>
                </a:extLst>
              </p:cNvPr>
              <p:cNvSpPr>
                <a:spLocks noGrp="1"/>
              </p:cNvSpPr>
              <p:nvPr>
                <p:ph idx="1"/>
              </p:nvPr>
            </p:nvSpPr>
            <p:spPr>
              <a:xfrm>
                <a:off x="838200" y="1825625"/>
                <a:ext cx="10515600" cy="4351338"/>
              </a:xfrm>
            </p:spPr>
            <p:txBody>
              <a:bodyPr>
                <a:normAutofit fontScale="85000" lnSpcReduction="20000"/>
              </a:bodyPr>
              <a:lstStyle/>
              <a:p>
                <a:pPr marL="0" indent="0" algn="ctr">
                  <a:buNone/>
                </a:pPr>
                <a14:m>
                  <m:oMathPara xmlns:m="http://schemas.openxmlformats.org/officeDocument/2006/math">
                    <m:oMathParaPr>
                      <m:jc m:val="centerGroup"/>
                    </m:oMathParaPr>
                    <m:oMath xmlns:m="http://schemas.openxmlformats.org/officeDocument/2006/math">
                      <m:r>
                        <a:rPr lang="en-US" b="1" i="0" smtClean="0">
                          <a:latin typeface="Cambria Math" charset="0"/>
                        </a:rPr>
                        <m:t>𝐗</m:t>
                      </m:r>
                      <m:r>
                        <a:rPr lang="en-US" i="1">
                          <a:latin typeface="Cambria Math" charset="0"/>
                        </a:rPr>
                        <m:t> ~ </m:t>
                      </m:r>
                      <m:r>
                        <a:rPr lang="en-US" i="1">
                          <a:latin typeface="Cambria Math" charset="0"/>
                        </a:rPr>
                        <m:t>𝑀𝑉𝑁</m:t>
                      </m:r>
                      <m:d>
                        <m:dPr>
                          <m:ctrlPr>
                            <a:rPr lang="mr-IN" i="1">
                              <a:latin typeface="Cambria Math" panose="02040503050406030204" pitchFamily="18" charset="0"/>
                            </a:rPr>
                          </m:ctrlPr>
                        </m:dPr>
                        <m:e>
                          <m:d>
                            <m:dPr>
                              <m:ctrlPr>
                                <a:rPr lang="mr-IN" i="1" smtClean="0">
                                  <a:latin typeface="Cambria Math" panose="02040503050406030204" pitchFamily="18" charset="0"/>
                                </a:rPr>
                              </m:ctrlPr>
                            </m:dPr>
                            <m:e>
                              <m:f>
                                <m:fPr>
                                  <m:type m:val="noBar"/>
                                  <m:ctrlPr>
                                    <a:rPr lang="mr-IN" i="1" smtClean="0">
                                      <a:latin typeface="Cambria Math" panose="02040503050406030204" pitchFamily="18" charset="0"/>
                                    </a:rPr>
                                  </m:ctrlPr>
                                </m:fPr>
                                <m:num>
                                  <m:r>
                                    <a:rPr lang="en-US" b="0" i="1" smtClean="0">
                                      <a:latin typeface="Cambria Math" panose="02040503050406030204" pitchFamily="18" charset="0"/>
                                    </a:rPr>
                                    <m:t>0.5</m:t>
                                  </m:r>
                                </m:num>
                                <m:den>
                                  <m:r>
                                    <a:rPr lang="en-US" b="0" i="1" smtClean="0">
                                      <a:latin typeface="Cambria Math" panose="02040503050406030204" pitchFamily="18" charset="0"/>
                                    </a:rPr>
                                    <m:t>1</m:t>
                                  </m:r>
                                </m:den>
                              </m:f>
                            </m:e>
                          </m:d>
                          <m:r>
                            <a:rPr lang="en-US" i="1">
                              <a:latin typeface="Cambria Math" charset="0"/>
                            </a:rPr>
                            <m:t>, </m:t>
                          </m:r>
                          <m:d>
                            <m:dPr>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e>
                      </m:d>
                    </m:oMath>
                  </m:oMathPara>
                </a14:m>
                <a:endParaRPr lang="en-US" dirty="0"/>
              </a:p>
              <a:p>
                <a:pPr marL="0" indent="0" algn="ctr">
                  <a:buNone/>
                </a:pPr>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𝑉</m:t>
                      </m:r>
                      <m:r>
                        <a:rPr lang="en-US" i="1">
                          <a:latin typeface="Cambria Math" charset="0"/>
                        </a:rPr>
                        <m:t> ~ </m:t>
                      </m:r>
                      <m:r>
                        <a:rPr lang="en-US" i="1">
                          <a:latin typeface="Cambria Math" charset="0"/>
                        </a:rPr>
                        <m:t>𝑁</m:t>
                      </m:r>
                      <m:r>
                        <a:rPr lang="en-US" i="1">
                          <a:latin typeface="Cambria Math" charset="0"/>
                        </a:rPr>
                        <m:t> </m:t>
                      </m:r>
                      <m:d>
                        <m:dPr>
                          <m:ctrlPr>
                            <a:rPr lang="en-US" i="1">
                              <a:latin typeface="Cambria Math" panose="02040503050406030204" pitchFamily="18" charset="0"/>
                            </a:rPr>
                          </m:ctrlPr>
                        </m:dPr>
                        <m:e>
                          <m:r>
                            <a:rPr lang="en-US" i="1">
                              <a:latin typeface="Cambria Math" charset="0"/>
                            </a:rPr>
                            <m:t>0, 1</m:t>
                          </m:r>
                        </m:e>
                      </m:d>
                    </m:oMath>
                  </m:oMathPara>
                </a14:m>
                <a:endParaRPr lang="en-US" dirty="0"/>
              </a:p>
              <a:p>
                <a:pPr marL="0" indent="0" algn="ctr">
                  <a:buNone/>
                </a:pPr>
                <a14:m>
                  <m:oMathPara xmlns:m="http://schemas.openxmlformats.org/officeDocument/2006/math">
                    <m:oMathParaPr>
                      <m:jc m:val="center"/>
                    </m:oMathParaPr>
                    <m:oMath xmlns:m="http://schemas.openxmlformats.org/officeDocument/2006/math">
                      <m:r>
                        <a:rPr lang="en-US" i="1">
                          <a:latin typeface="Cambria Math" charset="0"/>
                        </a:rPr>
                        <m:t>𝑍</m:t>
                      </m:r>
                      <m:r>
                        <a:rPr lang="en-US" i="1">
                          <a:latin typeface="Cambria Math" charset="0"/>
                        </a:rPr>
                        <m:t>=</m:t>
                      </m:r>
                      <m:d>
                        <m:dPr>
                          <m:begChr m:val="{"/>
                          <m:endChr m:val=""/>
                          <m:ctrlPr>
                            <a:rPr lang="mr-IN" i="1">
                              <a:latin typeface="Cambria Math" panose="02040503050406030204" pitchFamily="18" charset="0"/>
                            </a:rPr>
                          </m:ctrlPr>
                        </m:dPr>
                        <m:e>
                          <m:eqArr>
                            <m:eqArrPr>
                              <m:ctrlPr>
                                <a:rPr lang="mr-IN" i="1">
                                  <a:latin typeface="Cambria Math" panose="02040503050406030204" pitchFamily="18" charset="0"/>
                                </a:rPr>
                              </m:ctrlPr>
                            </m:eqArrPr>
                            <m:e>
                              <m:r>
                                <a:rPr lang="en-US" i="1" smtClean="0">
                                  <a:latin typeface="Cambria Math" charset="0"/>
                                </a:rPr>
                                <m:t>1</m:t>
                              </m:r>
                              <m:r>
                                <a:rPr lang="en-US" i="1">
                                  <a:latin typeface="Cambria Math" charset="0"/>
                                </a:rPr>
                                <m:t>    </m:t>
                              </m:r>
                              <m:r>
                                <a:rPr lang="mr-IN" i="1">
                                  <a:latin typeface="Cambria Math" charset="0"/>
                                </a:rPr>
                                <m:t> </m:t>
                              </m:r>
                              <m:r>
                                <a:rPr lang="en-US" i="1">
                                  <a:latin typeface="Cambria Math" charset="0"/>
                                </a:rPr>
                                <m:t>0.5+0.25</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1</m:t>
                                  </m:r>
                                </m:sub>
                              </m:sSub>
                              <m:r>
                                <a:rPr lang="en-US" i="1">
                                  <a:latin typeface="Cambria Math" charset="0"/>
                                </a:rPr>
                                <m:t>+0.75</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2</m:t>
                                  </m:r>
                                </m:sub>
                              </m:sSub>
                              <m:r>
                                <a:rPr lang="en-US" i="1">
                                  <a:latin typeface="Cambria Math" charset="0"/>
                                </a:rPr>
                                <m:t>+</m:t>
                              </m:r>
                              <m:r>
                                <a:rPr lang="en-US" i="1">
                                  <a:latin typeface="Cambria Math" charset="0"/>
                                </a:rPr>
                                <m:t>𝑉</m:t>
                              </m:r>
                              <m:r>
                                <a:rPr lang="en-US" i="1">
                                  <a:latin typeface="Cambria Math" charset="0"/>
                                </a:rPr>
                                <m:t>&gt;0</m:t>
                              </m:r>
                            </m:e>
                            <m:e>
                              <m:r>
                                <a:rPr lang="mr-IN" i="1">
                                  <a:latin typeface="Cambria Math" charset="0"/>
                                </a:rPr>
                                <m:t>&amp;</m:t>
                              </m:r>
                              <m:r>
                                <a:rPr lang="en-US" i="1" smtClean="0">
                                  <a:latin typeface="Cambria Math" charset="0"/>
                                </a:rPr>
                                <m:t>0</m:t>
                              </m:r>
                              <m:r>
                                <a:rPr lang="en-US" i="1">
                                  <a:latin typeface="Cambria Math" charset="0"/>
                                </a:rPr>
                                <m:t>                                                        </m:t>
                              </m:r>
                              <m:r>
                                <a:rPr lang="en-US" i="1">
                                  <a:latin typeface="Cambria Math" charset="0"/>
                                </a:rPr>
                                <m:t>𝑜</m:t>
                              </m:r>
                              <m:r>
                                <a:rPr lang="en-US" i="1">
                                  <a:latin typeface="Cambria Math" charset="0"/>
                                </a:rPr>
                                <m:t>.</m:t>
                              </m:r>
                              <m:r>
                                <a:rPr lang="en-US" i="1">
                                  <a:latin typeface="Cambria Math" charset="0"/>
                                </a:rPr>
                                <m:t>𝑤</m:t>
                              </m:r>
                              <m:r>
                                <a:rPr lang="en-US" i="1">
                                  <a:latin typeface="Cambria Math" charset="0"/>
                                </a:rPr>
                                <m:t>.</m:t>
                              </m:r>
                            </m:e>
                          </m:eqArr>
                        </m:e>
                      </m:d>
                    </m:oMath>
                  </m:oMathPara>
                </a14:m>
                <a:endParaRPr lang="en-US" i="1" dirty="0">
                  <a:latin typeface="Cambria Math" charset="0"/>
                </a:endParaRPr>
              </a:p>
              <a:p>
                <a:pPr marL="0" indent="0" algn="ctr">
                  <a:buNone/>
                </a:pPr>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𝑈</m:t>
                      </m:r>
                      <m:r>
                        <a:rPr lang="en-US" i="1">
                          <a:latin typeface="Cambria Math" charset="0"/>
                        </a:rPr>
                        <m:t> ~ </m:t>
                      </m:r>
                      <m:r>
                        <a:rPr lang="en-US" i="1">
                          <a:latin typeface="Cambria Math" charset="0"/>
                        </a:rPr>
                        <m:t>𝑁</m:t>
                      </m:r>
                      <m:r>
                        <a:rPr lang="en-US" i="1">
                          <a:latin typeface="Cambria Math" charset="0"/>
                        </a:rPr>
                        <m:t>(0, 1)</m:t>
                      </m:r>
                    </m:oMath>
                  </m:oMathPara>
                </a14:m>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𝑌</m:t>
                      </m:r>
                      <m:r>
                        <a:rPr lang="en-US" i="1">
                          <a:latin typeface="Cambria Math" charset="0"/>
                        </a:rPr>
                        <m:t>=1+</m:t>
                      </m:r>
                      <m:r>
                        <a:rPr lang="en-US" i="1">
                          <a:latin typeface="Cambria Math" charset="0"/>
                        </a:rPr>
                        <m:t>𝑍</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1</m:t>
                          </m:r>
                        </m:sub>
                      </m:sSub>
                      <m:r>
                        <a:rPr lang="en-US" i="1">
                          <a:latin typeface="Cambria Math" charset="0"/>
                        </a:rPr>
                        <m:t>+2</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2</m:t>
                          </m:r>
                        </m:sub>
                      </m:sSub>
                      <m:r>
                        <a:rPr lang="en-US" i="1">
                          <a:latin typeface="Cambria Math" charset="0"/>
                        </a:rPr>
                        <m:t>+</m:t>
                      </m:r>
                      <m:r>
                        <a:rPr lang="en-US" i="1">
                          <a:latin typeface="Cambria Math" charset="0"/>
                        </a:rPr>
                        <m:t>𝑈</m:t>
                      </m:r>
                    </m:oMath>
                  </m:oMathPara>
                </a14:m>
                <a:endParaRPr lang="en-US" dirty="0"/>
              </a:p>
              <a:p>
                <a:pPr marL="0" indent="0" algn="ctr">
                  <a:buNone/>
                </a:pPr>
                <a:endParaRPr lang="en-US" dirty="0"/>
              </a:p>
            </p:txBody>
          </p:sp>
        </mc:Choice>
        <mc:Fallback>
          <p:sp>
            <p:nvSpPr>
              <p:cNvPr id="3" name="Content Placeholder 2">
                <a:extLst>
                  <a:ext uri="{FF2B5EF4-FFF2-40B4-BE49-F238E27FC236}">
                    <a16:creationId xmlns:a16="http://schemas.microsoft.com/office/drawing/2014/main" id="{D34E4F37-4A18-4740-8DE0-CDC857474A5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t="-11111" b="-48538"/>
                </a:stretch>
              </a:blipFill>
            </p:spPr>
            <p:txBody>
              <a:bodyPr/>
              <a:lstStyle/>
              <a:p>
                <a:r>
                  <a:rPr lang="en-US">
                    <a:noFill/>
                  </a:rPr>
                  <a:t> </a:t>
                </a:r>
              </a:p>
            </p:txBody>
          </p:sp>
        </mc:Fallback>
      </mc:AlternateContent>
    </p:spTree>
    <p:extLst>
      <p:ext uri="{BB962C8B-B14F-4D97-AF65-F5344CB8AC3E}">
        <p14:creationId xmlns:p14="http://schemas.microsoft.com/office/powerpoint/2010/main" val="376245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A49FB5-C2CA-5740-825F-F004BE866AF6}"/>
              </a:ext>
            </a:extLst>
          </p:cNvPr>
          <p:cNvPicPr>
            <a:picLocks noChangeAspect="1"/>
          </p:cNvPicPr>
          <p:nvPr/>
        </p:nvPicPr>
        <p:blipFill>
          <a:blip r:embed="rId2"/>
          <a:stretch>
            <a:fillRect/>
          </a:stretch>
        </p:blipFill>
        <p:spPr>
          <a:xfrm>
            <a:off x="896112" y="118872"/>
            <a:ext cx="10399393" cy="6099048"/>
          </a:xfrm>
          <a:prstGeom prst="rect">
            <a:avLst/>
          </a:prstGeom>
        </p:spPr>
      </p:pic>
    </p:spTree>
    <p:extLst>
      <p:ext uri="{BB962C8B-B14F-4D97-AF65-F5344CB8AC3E}">
        <p14:creationId xmlns:p14="http://schemas.microsoft.com/office/powerpoint/2010/main" val="2785474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D18757-00CB-0A4F-9819-BBBA547DF72B}"/>
              </a:ext>
            </a:extLst>
          </p:cNvPr>
          <p:cNvPicPr>
            <a:picLocks noChangeAspect="1"/>
          </p:cNvPicPr>
          <p:nvPr/>
        </p:nvPicPr>
        <p:blipFill>
          <a:blip r:embed="rId2"/>
          <a:stretch>
            <a:fillRect/>
          </a:stretch>
        </p:blipFill>
        <p:spPr>
          <a:xfrm>
            <a:off x="896303" y="118872"/>
            <a:ext cx="10399394" cy="6099048"/>
          </a:xfrm>
          <a:prstGeom prst="rect">
            <a:avLst/>
          </a:prstGeom>
        </p:spPr>
      </p:pic>
    </p:spTree>
    <p:extLst>
      <p:ext uri="{BB962C8B-B14F-4D97-AF65-F5344CB8AC3E}">
        <p14:creationId xmlns:p14="http://schemas.microsoft.com/office/powerpoint/2010/main" val="850040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9B7FA2-4071-164C-A33E-4091EE4E97C8}"/>
              </a:ext>
            </a:extLst>
          </p:cNvPr>
          <p:cNvPicPr>
            <a:picLocks noChangeAspect="1"/>
          </p:cNvPicPr>
          <p:nvPr/>
        </p:nvPicPr>
        <p:blipFill>
          <a:blip r:embed="rId2"/>
          <a:stretch>
            <a:fillRect/>
          </a:stretch>
        </p:blipFill>
        <p:spPr>
          <a:xfrm>
            <a:off x="896112" y="118872"/>
            <a:ext cx="10399394" cy="6099048"/>
          </a:xfrm>
          <a:prstGeom prst="rect">
            <a:avLst/>
          </a:prstGeom>
        </p:spPr>
      </p:pic>
    </p:spTree>
    <p:extLst>
      <p:ext uri="{BB962C8B-B14F-4D97-AF65-F5344CB8AC3E}">
        <p14:creationId xmlns:p14="http://schemas.microsoft.com/office/powerpoint/2010/main" val="2869981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BDF4-30E7-B942-BA2D-B5C3EF6AF24E}"/>
              </a:ext>
            </a:extLst>
          </p:cNvPr>
          <p:cNvSpPr>
            <a:spLocks noGrp="1"/>
          </p:cNvSpPr>
          <p:nvPr>
            <p:ph type="title"/>
          </p:nvPr>
        </p:nvSpPr>
        <p:spPr/>
        <p:txBody>
          <a:bodyPr/>
          <a:lstStyle/>
          <a:p>
            <a:r>
              <a:rPr lang="en-US" dirty="0"/>
              <a:t>Simulation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34E4F37-4A18-4740-8DE0-CDC857474A55}"/>
                  </a:ext>
                </a:extLst>
              </p:cNvPr>
              <p:cNvSpPr>
                <a:spLocks noGrp="1"/>
              </p:cNvSpPr>
              <p:nvPr>
                <p:ph idx="1"/>
              </p:nvPr>
            </p:nvSpPr>
            <p:spPr>
              <a:xfrm>
                <a:off x="838200" y="1825625"/>
                <a:ext cx="10515600" cy="4351338"/>
              </a:xfrm>
            </p:spPr>
            <p:txBody>
              <a:bodyPr>
                <a:normAutofit fontScale="70000" lnSpcReduction="20000"/>
              </a:bodyPr>
              <a:lstStyle/>
              <a:p>
                <a:pPr marL="0" indent="0" algn="ctr">
                  <a:buNone/>
                </a:pPr>
                <a14:m>
                  <m:oMathPara xmlns:m="http://schemas.openxmlformats.org/officeDocument/2006/math">
                    <m:oMathParaPr>
                      <m:jc m:val="centerGroup"/>
                    </m:oMathParaPr>
                    <m:oMath xmlns:m="http://schemas.openxmlformats.org/officeDocument/2006/math">
                      <m:r>
                        <a:rPr lang="en-US" b="1" i="0" smtClean="0">
                          <a:latin typeface="Cambria Math" charset="0"/>
                        </a:rPr>
                        <m:t>𝐗</m:t>
                      </m:r>
                      <m:r>
                        <a:rPr lang="en-US" i="1">
                          <a:latin typeface="Cambria Math" charset="0"/>
                        </a:rPr>
                        <m:t> ~ </m:t>
                      </m:r>
                      <m:r>
                        <a:rPr lang="en-US" i="1">
                          <a:latin typeface="Cambria Math" charset="0"/>
                        </a:rPr>
                        <m:t>𝑀𝑉𝑁</m:t>
                      </m:r>
                      <m:d>
                        <m:dPr>
                          <m:ctrlPr>
                            <a:rPr lang="mr-IN" i="1">
                              <a:latin typeface="Cambria Math" panose="02040503050406030204" pitchFamily="18" charset="0"/>
                            </a:rPr>
                          </m:ctrlPr>
                        </m:dPr>
                        <m:e>
                          <m:d>
                            <m:dPr>
                              <m:ctrlPr>
                                <a:rPr lang="mr-IN" i="1" smtClean="0">
                                  <a:latin typeface="Cambria Math" panose="02040503050406030204" pitchFamily="18" charset="0"/>
                                </a:rPr>
                              </m:ctrlPr>
                            </m:dPr>
                            <m:e>
                              <m:f>
                                <m:fPr>
                                  <m:type m:val="noBar"/>
                                  <m:ctrlPr>
                                    <a:rPr lang="mr-IN" i="1" smtClean="0">
                                      <a:latin typeface="Cambria Math" panose="02040503050406030204" pitchFamily="18" charset="0"/>
                                    </a:rPr>
                                  </m:ctrlPr>
                                </m:fPr>
                                <m:num>
                                  <m:r>
                                    <a:rPr lang="en-US" b="0" i="1" smtClean="0">
                                      <a:latin typeface="Cambria Math" panose="02040503050406030204" pitchFamily="18" charset="0"/>
                                    </a:rPr>
                                    <m:t>0.5</m:t>
                                  </m:r>
                                </m:num>
                                <m:den>
                                  <m:r>
                                    <a:rPr lang="en-US" b="0" i="1" smtClean="0">
                                      <a:latin typeface="Cambria Math" panose="02040503050406030204" pitchFamily="18" charset="0"/>
                                    </a:rPr>
                                    <m:t>1</m:t>
                                  </m:r>
                                </m:den>
                              </m:f>
                            </m:e>
                          </m:d>
                          <m:r>
                            <a:rPr lang="en-US" i="1">
                              <a:latin typeface="Cambria Math" charset="0"/>
                            </a:rPr>
                            <m:t>, </m:t>
                          </m:r>
                          <m:d>
                            <m:dPr>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e>
                      </m:d>
                    </m:oMath>
                  </m:oMathPara>
                </a14:m>
                <a:endParaRPr lang="en-US" dirty="0"/>
              </a:p>
              <a:p>
                <a:pPr marL="0" indent="0" algn="ctr">
                  <a:buNone/>
                </a:pPr>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𝑉</m:t>
                      </m:r>
                      <m:r>
                        <a:rPr lang="en-US" i="1">
                          <a:latin typeface="Cambria Math" charset="0"/>
                        </a:rPr>
                        <m:t> ~ </m:t>
                      </m:r>
                      <m:r>
                        <a:rPr lang="en-US" b="0" i="1" smtClean="0">
                          <a:latin typeface="Cambria Math" panose="02040503050406030204" pitchFamily="18" charset="0"/>
                        </a:rPr>
                        <m:t>𝑙𝑜𝑔𝑖𝑡</m:t>
                      </m:r>
                      <m:r>
                        <a:rPr lang="en-US" i="1">
                          <a:latin typeface="Cambria Math" charset="0"/>
                        </a:rPr>
                        <m:t> </m:t>
                      </m:r>
                      <m:d>
                        <m:dPr>
                          <m:ctrlPr>
                            <a:rPr lang="en-US" i="1">
                              <a:latin typeface="Cambria Math" panose="02040503050406030204" pitchFamily="18" charset="0"/>
                            </a:rPr>
                          </m:ctrlPr>
                        </m:dPr>
                        <m:e>
                          <m:r>
                            <a:rPr lang="en-US" i="1">
                              <a:latin typeface="Cambria Math" charset="0"/>
                            </a:rPr>
                            <m:t>0, 1</m:t>
                          </m:r>
                        </m:e>
                      </m:d>
                    </m:oMath>
                  </m:oMathPara>
                </a14:m>
                <a:endParaRPr lang="en-US" dirty="0"/>
              </a:p>
              <a:p>
                <a:pPr marL="0" indent="0" algn="ctr">
                  <a:buNone/>
                </a:pPr>
                <a14:m>
                  <m:oMathPara xmlns:m="http://schemas.openxmlformats.org/officeDocument/2006/math">
                    <m:oMathParaPr>
                      <m:jc m:val="center"/>
                    </m:oMathParaPr>
                    <m:oMath xmlns:m="http://schemas.openxmlformats.org/officeDocument/2006/math">
                      <m:r>
                        <a:rPr lang="en-US" i="1">
                          <a:latin typeface="Cambria Math" charset="0"/>
                        </a:rPr>
                        <m:t>𝑍</m:t>
                      </m:r>
                      <m:r>
                        <a:rPr lang="en-US" i="1">
                          <a:latin typeface="Cambria Math" charset="0"/>
                        </a:rPr>
                        <m:t>=</m:t>
                      </m:r>
                      <m:d>
                        <m:dPr>
                          <m:begChr m:val="{"/>
                          <m:endChr m:val=""/>
                          <m:ctrlPr>
                            <a:rPr lang="mr-IN" i="1">
                              <a:latin typeface="Cambria Math" panose="02040503050406030204" pitchFamily="18" charset="0"/>
                            </a:rPr>
                          </m:ctrlPr>
                        </m:dPr>
                        <m:e>
                          <m:eqArr>
                            <m:eqArrPr>
                              <m:ctrlPr>
                                <a:rPr lang="mr-IN" i="1">
                                  <a:latin typeface="Cambria Math" panose="02040503050406030204" pitchFamily="18" charset="0"/>
                                </a:rPr>
                              </m:ctrlPr>
                            </m:eqArrPr>
                            <m:e>
                              <m:r>
                                <a:rPr lang="en-US" i="1" smtClean="0">
                                  <a:latin typeface="Cambria Math" charset="0"/>
                                </a:rPr>
                                <m:t>1</m:t>
                              </m:r>
                              <m:r>
                                <a:rPr lang="en-US" i="1">
                                  <a:latin typeface="Cambria Math" charset="0"/>
                                </a:rPr>
                                <m:t>    </m:t>
                              </m:r>
                              <m:r>
                                <a:rPr lang="mr-IN" i="1">
                                  <a:latin typeface="Cambria Math" charset="0"/>
                                </a:rPr>
                                <m:t> </m:t>
                              </m:r>
                              <m:r>
                                <a:rPr lang="en-US" i="1">
                                  <a:latin typeface="Cambria Math" charset="0"/>
                                </a:rPr>
                                <m:t>0.5+0.25</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1</m:t>
                                  </m:r>
                                </m:sub>
                              </m:sSub>
                              <m:r>
                                <a:rPr lang="en-US" i="1">
                                  <a:latin typeface="Cambria Math" charset="0"/>
                                </a:rPr>
                                <m:t>+0.75</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2</m:t>
                                  </m:r>
                                </m:sub>
                              </m:sSub>
                              <m:r>
                                <a:rPr lang="en-US" i="1">
                                  <a:latin typeface="Cambria Math" charset="0"/>
                                </a:rPr>
                                <m:t>+</m:t>
                              </m:r>
                              <m:r>
                                <a:rPr lang="en-US" i="1">
                                  <a:latin typeface="Cambria Math" charset="0"/>
                                </a:rPr>
                                <m:t>𝑉</m:t>
                              </m:r>
                              <m:r>
                                <a:rPr lang="en-US" i="1">
                                  <a:latin typeface="Cambria Math" charset="0"/>
                                </a:rPr>
                                <m:t>&gt;0</m:t>
                              </m:r>
                            </m:e>
                            <m:e>
                              <m:r>
                                <a:rPr lang="mr-IN" i="1">
                                  <a:latin typeface="Cambria Math" charset="0"/>
                                </a:rPr>
                                <m:t>&amp;</m:t>
                              </m:r>
                              <m:r>
                                <a:rPr lang="en-US" i="1" smtClean="0">
                                  <a:latin typeface="Cambria Math" charset="0"/>
                                </a:rPr>
                                <m:t>0</m:t>
                              </m:r>
                              <m:r>
                                <a:rPr lang="en-US" i="1">
                                  <a:latin typeface="Cambria Math" charset="0"/>
                                </a:rPr>
                                <m:t>                                                        </m:t>
                              </m:r>
                              <m:r>
                                <a:rPr lang="en-US" i="1">
                                  <a:latin typeface="Cambria Math" charset="0"/>
                                </a:rPr>
                                <m:t>𝑜</m:t>
                              </m:r>
                              <m:r>
                                <a:rPr lang="en-US" i="1">
                                  <a:latin typeface="Cambria Math" charset="0"/>
                                </a:rPr>
                                <m:t>.</m:t>
                              </m:r>
                              <m:r>
                                <a:rPr lang="en-US" i="1">
                                  <a:latin typeface="Cambria Math" charset="0"/>
                                </a:rPr>
                                <m:t>𝑤</m:t>
                              </m:r>
                              <m:r>
                                <a:rPr lang="en-US" i="1">
                                  <a:latin typeface="Cambria Math" charset="0"/>
                                </a:rPr>
                                <m:t>.</m:t>
                              </m:r>
                            </m:e>
                          </m:eqArr>
                        </m:e>
                      </m:d>
                    </m:oMath>
                  </m:oMathPara>
                </a14:m>
                <a:endParaRPr lang="en-US" i="1" dirty="0">
                  <a:latin typeface="Cambria Math" charset="0"/>
                </a:endParaRPr>
              </a:p>
              <a:p>
                <a:pPr marL="0" indent="0" algn="ctr">
                  <a:buNone/>
                </a:pPr>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𝑈</m:t>
                      </m:r>
                      <m:r>
                        <a:rPr lang="en-US" i="1">
                          <a:latin typeface="Cambria Math" charset="0"/>
                        </a:rPr>
                        <m:t> ~ </m:t>
                      </m:r>
                      <m:r>
                        <a:rPr lang="en-US" b="0" i="1" smtClean="0">
                          <a:latin typeface="Cambria Math" panose="02040503050406030204" pitchFamily="18" charset="0"/>
                        </a:rPr>
                        <m:t>𝑙𝑜𝑔𝑖𝑡</m:t>
                      </m:r>
                      <m:r>
                        <a:rPr lang="en-US" i="1">
                          <a:latin typeface="Cambria Math" charset="0"/>
                        </a:rPr>
                        <m:t>(0, 1)</m:t>
                      </m:r>
                    </m:oMath>
                  </m:oMathPara>
                </a14:m>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i="1">
                          <a:latin typeface="Cambria Math" charset="0"/>
                        </a:rPr>
                        <m:t>=</m:t>
                      </m:r>
                      <m:d>
                        <m:dPr>
                          <m:begChr m:val="{"/>
                          <m:endChr m:val=""/>
                          <m:ctrlPr>
                            <a:rPr lang="mr-IN" i="1">
                              <a:latin typeface="Cambria Math" panose="02040503050406030204" pitchFamily="18" charset="0"/>
                            </a:rPr>
                          </m:ctrlPr>
                        </m:dPr>
                        <m:e>
                          <m:eqArr>
                            <m:eqArrPr>
                              <m:ctrlPr>
                                <a:rPr lang="mr-IN" i="1">
                                  <a:latin typeface="Cambria Math" panose="02040503050406030204" pitchFamily="18" charset="0"/>
                                </a:rPr>
                              </m:ctrlPr>
                            </m:eqArrPr>
                            <m:e>
                              <m:r>
                                <a:rPr lang="en-US" i="1">
                                  <a:latin typeface="Cambria Math" charset="0"/>
                                </a:rPr>
                                <m:t>1</m:t>
                              </m:r>
                              <m:r>
                                <a:rPr lang="en-US" i="1">
                                  <a:latin typeface="Cambria Math" charset="0"/>
                                </a:rPr>
                                <m:t>    </m:t>
                              </m:r>
                              <m:r>
                                <a:rPr lang="mr-IN" i="1">
                                  <a:latin typeface="Cambria Math" charset="0"/>
                                </a:rPr>
                                <m:t> </m:t>
                              </m:r>
                              <m:r>
                                <a:rPr lang="en-US" b="0" i="1" smtClean="0">
                                  <a:latin typeface="Cambria Math" panose="02040503050406030204" pitchFamily="18" charset="0"/>
                                </a:rPr>
                                <m:t>         1</m:t>
                              </m:r>
                              <m:r>
                                <a:rPr lang="en-US" i="1">
                                  <a:latin typeface="Cambria Math" charset="0"/>
                                </a:rPr>
                                <m:t>+</m:t>
                              </m:r>
                              <m:r>
                                <a:rPr lang="en-US" b="0" i="1" smtClean="0">
                                  <a:latin typeface="Cambria Math" panose="02040503050406030204" pitchFamily="18" charset="0"/>
                                </a:rPr>
                                <m:t>𝑍</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i="1">
                                  <a:latin typeface="Cambria Math" charset="0"/>
                                </a:rPr>
                                <m:t>+</m:t>
                              </m:r>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2</m:t>
                                  </m:r>
                                </m:sub>
                              </m:sSub>
                              <m:r>
                                <a:rPr lang="en-US" i="1">
                                  <a:latin typeface="Cambria Math" charset="0"/>
                                </a:rPr>
                                <m:t>+</m:t>
                              </m:r>
                              <m:r>
                                <a:rPr lang="en-US" b="0" i="1" smtClean="0">
                                  <a:latin typeface="Cambria Math" panose="02040503050406030204" pitchFamily="18" charset="0"/>
                                </a:rPr>
                                <m:t>𝑈</m:t>
                              </m:r>
                              <m:r>
                                <a:rPr lang="en-US" i="1">
                                  <a:latin typeface="Cambria Math" charset="0"/>
                                </a:rPr>
                                <m:t>&gt;0</m:t>
                              </m:r>
                            </m:e>
                            <m:e>
                              <m:r>
                                <a:rPr lang="mr-IN" i="1">
                                  <a:latin typeface="Cambria Math" charset="0"/>
                                </a:rPr>
                                <m:t>&amp;</m:t>
                              </m:r>
                              <m:r>
                                <a:rPr lang="en-US" i="1">
                                  <a:latin typeface="Cambria Math" charset="0"/>
                                </a:rPr>
                                <m:t>0</m:t>
                              </m:r>
                              <m:r>
                                <a:rPr lang="en-US" i="1">
                                  <a:latin typeface="Cambria Math" charset="0"/>
                                </a:rPr>
                                <m:t>                                                        </m:t>
                              </m:r>
                              <m:r>
                                <a:rPr lang="en-US" i="1">
                                  <a:latin typeface="Cambria Math" charset="0"/>
                                </a:rPr>
                                <m:t>𝑜</m:t>
                              </m:r>
                              <m:r>
                                <a:rPr lang="en-US" i="1">
                                  <a:latin typeface="Cambria Math" charset="0"/>
                                </a:rPr>
                                <m:t>.</m:t>
                              </m:r>
                              <m:r>
                                <a:rPr lang="en-US" i="1">
                                  <a:latin typeface="Cambria Math" charset="0"/>
                                </a:rPr>
                                <m:t>𝑤</m:t>
                              </m:r>
                              <m:r>
                                <a:rPr lang="en-US" i="1">
                                  <a:latin typeface="Cambria Math" charset="0"/>
                                </a:rPr>
                                <m:t>.</m:t>
                              </m:r>
                            </m:e>
                          </m:eqArr>
                        </m:e>
                      </m:d>
                    </m:oMath>
                  </m:oMathPara>
                </a14:m>
                <a:endParaRPr lang="en-US" i="1" dirty="0">
                  <a:latin typeface="Cambria Math" charset="0"/>
                </a:endParaRPr>
              </a:p>
            </p:txBody>
          </p:sp>
        </mc:Choice>
        <mc:Fallback>
          <p:sp>
            <p:nvSpPr>
              <p:cNvPr id="3" name="Content Placeholder 2">
                <a:extLst>
                  <a:ext uri="{FF2B5EF4-FFF2-40B4-BE49-F238E27FC236}">
                    <a16:creationId xmlns:a16="http://schemas.microsoft.com/office/drawing/2014/main" id="{D34E4F37-4A18-4740-8DE0-CDC857474A5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t="-8187" b="-55263"/>
                </a:stretch>
              </a:blipFill>
            </p:spPr>
            <p:txBody>
              <a:bodyPr/>
              <a:lstStyle/>
              <a:p>
                <a:r>
                  <a:rPr lang="en-US">
                    <a:noFill/>
                  </a:rPr>
                  <a:t> </a:t>
                </a:r>
              </a:p>
            </p:txBody>
          </p:sp>
        </mc:Fallback>
      </mc:AlternateContent>
    </p:spTree>
    <p:extLst>
      <p:ext uri="{BB962C8B-B14F-4D97-AF65-F5344CB8AC3E}">
        <p14:creationId xmlns:p14="http://schemas.microsoft.com/office/powerpoint/2010/main" val="2958391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Content Placeholder 5"/>
          <p:cNvSpPr>
            <a:spLocks noGrp="1"/>
          </p:cNvSpPr>
          <p:nvPr>
            <p:ph idx="1"/>
          </p:nvPr>
        </p:nvSpPr>
        <p:spPr>
          <a:xfrm>
            <a:off x="540937" y="1312531"/>
            <a:ext cx="10934700" cy="566309"/>
          </a:xfrm>
        </p:spPr>
        <p:txBody>
          <a:bodyPr>
            <a:normAutofit lnSpcReduction="10000"/>
          </a:bodyPr>
          <a:lstStyle/>
          <a:p>
            <a:pPr marL="0" indent="0">
              <a:buNone/>
            </a:pPr>
            <a:r>
              <a:rPr lang="en-US" dirty="0">
                <a:solidFill>
                  <a:schemeClr val="bg1"/>
                </a:solidFill>
                <a:latin typeface="Franklin Gothic Medium" charset="0"/>
                <a:ea typeface="Franklin Gothic Medium" charset="0"/>
                <a:cs typeface="Franklin Gothic Medium" charset="0"/>
              </a:rPr>
              <a:t>Randomized Controlled Trials</a:t>
            </a:r>
          </a:p>
        </p:txBody>
      </p:sp>
      <p:sp>
        <p:nvSpPr>
          <p:cNvPr id="8" name="Right Arrow 7"/>
          <p:cNvSpPr/>
          <p:nvPr/>
        </p:nvSpPr>
        <p:spPr bwMode="auto">
          <a:xfrm rot="19840580">
            <a:off x="4205261" y="3003909"/>
            <a:ext cx="1399823" cy="61516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7030A0"/>
              </a:solidFill>
              <a:latin typeface="Arial" charset="0"/>
            </a:endParaRPr>
          </a:p>
        </p:txBody>
      </p:sp>
      <p:sp>
        <p:nvSpPr>
          <p:cNvPr id="9" name="Right Arrow 8"/>
          <p:cNvSpPr/>
          <p:nvPr/>
        </p:nvSpPr>
        <p:spPr bwMode="auto">
          <a:xfrm rot="1800947">
            <a:off x="4179469" y="4004769"/>
            <a:ext cx="1399823" cy="615160"/>
          </a:xfrm>
          <a:prstGeom prst="rightArrow">
            <a:avLst>
              <a:gd name="adj1" fmla="val 50000"/>
              <a:gd name="adj2" fmla="val 47778"/>
            </a:avLst>
          </a:prstGeom>
          <a:solidFill>
            <a:srgbClr val="848AF8"/>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1" name="TextBox 10"/>
          <p:cNvSpPr txBox="1"/>
          <p:nvPr/>
        </p:nvSpPr>
        <p:spPr>
          <a:xfrm>
            <a:off x="5666038" y="2700545"/>
            <a:ext cx="2710319" cy="666786"/>
          </a:xfrm>
          <a:prstGeom prst="rect">
            <a:avLst/>
          </a:prstGeom>
          <a:noFill/>
        </p:spPr>
        <p:txBody>
          <a:bodyPr wrap="square" rtlCol="0">
            <a:spAutoFit/>
          </a:bodyPr>
          <a:lstStyle/>
          <a:p>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p:cNvSpPr txBox="1"/>
          <p:nvPr/>
        </p:nvSpPr>
        <p:spPr>
          <a:xfrm>
            <a:off x="5882470" y="4285219"/>
            <a:ext cx="2277455" cy="666786"/>
          </a:xfrm>
          <a:prstGeom prst="rect">
            <a:avLst/>
          </a:prstGeom>
          <a:noFill/>
        </p:spPr>
        <p:txBody>
          <a:bodyPr wrap="square" rtlCol="0">
            <a:spAutoFit/>
          </a:bodyPr>
          <a:lstStyle/>
          <a:p>
            <a:r>
              <a:rPr lang="en-US" sz="3733" b="1" dirty="0">
                <a:solidFill>
                  <a:srgbClr val="848AF8"/>
                </a:solidFill>
                <a:latin typeface="Franklin Gothic Heavy" charset="0"/>
                <a:ea typeface="Franklin Gothic Heavy" charset="0"/>
                <a:cs typeface="Franklin Gothic Heavy" charset="0"/>
              </a:rPr>
              <a:t>Control</a:t>
            </a:r>
          </a:p>
        </p:txBody>
      </p:sp>
      <p:sp>
        <p:nvSpPr>
          <p:cNvPr id="13" name="TextBox 12"/>
          <p:cNvSpPr txBox="1"/>
          <p:nvPr/>
        </p:nvSpPr>
        <p:spPr>
          <a:xfrm>
            <a:off x="8376356" y="2778010"/>
            <a:ext cx="1196621" cy="502766"/>
          </a:xfrm>
          <a:prstGeom prst="rect">
            <a:avLst/>
          </a:prstGeom>
          <a:noFill/>
        </p:spPr>
        <p:txBody>
          <a:bodyPr wrap="square" rtlCol="0">
            <a:spAutoFit/>
          </a:bodyPr>
          <a:lstStyle/>
          <a:p>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p:cNvSpPr txBox="1"/>
          <p:nvPr/>
        </p:nvSpPr>
        <p:spPr>
          <a:xfrm>
            <a:off x="8376355" y="4383552"/>
            <a:ext cx="1196621" cy="502766"/>
          </a:xfrm>
          <a:prstGeom prst="rect">
            <a:avLst/>
          </a:prstGeom>
          <a:noFill/>
        </p:spPr>
        <p:txBody>
          <a:bodyPr wrap="square" rtlCol="0">
            <a:spAutoFit/>
          </a:bodyPr>
          <a:lstStyle/>
          <a:p>
            <a:r>
              <a:rPr lang="en-US" sz="2667" b="1" dirty="0">
                <a:solidFill>
                  <a:srgbClr val="848AF8"/>
                </a:solidFill>
                <a:latin typeface="Franklin Gothic Heavy" charset="0"/>
                <a:ea typeface="Franklin Gothic Heavy" charset="0"/>
                <a:cs typeface="Franklin Gothic Heavy" charset="0"/>
              </a:rPr>
              <a:t>P=0.5</a:t>
            </a:r>
          </a:p>
        </p:txBody>
      </p:sp>
      <p:pic>
        <p:nvPicPr>
          <p:cNvPr id="17" name="Picture 16"/>
          <p:cNvPicPr>
            <a:picLocks noChangeAspect="1"/>
          </p:cNvPicPr>
          <p:nvPr/>
        </p:nvPicPr>
        <p:blipFill>
          <a:blip r:embed="rId3"/>
          <a:stretch>
            <a:fillRect/>
          </a:stretch>
        </p:blipFill>
        <p:spPr>
          <a:xfrm>
            <a:off x="3346621" y="3391772"/>
            <a:ext cx="746102" cy="746102"/>
          </a:xfrm>
          <a:prstGeom prst="rect">
            <a:avLst/>
          </a:prstGeom>
          <a:scene3d>
            <a:camera prst="orthographicFront">
              <a:rot lat="0" lon="0" rev="0"/>
            </a:camera>
            <a:lightRig rig="threePt" dir="t"/>
          </a:scene3d>
          <a:sp3d/>
        </p:spPr>
      </p:pic>
      <p:grpSp>
        <p:nvGrpSpPr>
          <p:cNvPr id="23" name="Group 22"/>
          <p:cNvGrpSpPr/>
          <p:nvPr/>
        </p:nvGrpSpPr>
        <p:grpSpPr>
          <a:xfrm>
            <a:off x="2394425" y="2446880"/>
            <a:ext cx="731519" cy="2585121"/>
            <a:chOff x="2699093" y="2184396"/>
            <a:chExt cx="242305" cy="982135"/>
          </a:xfrm>
          <a:solidFill>
            <a:srgbClr val="00B0F0"/>
          </a:solidFill>
        </p:grpSpPr>
        <p:sp>
          <p:nvSpPr>
            <p:cNvPr id="25" name="Oval 24"/>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 name="Rectangle 25"/>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strike="sngStrike" dirty="0">
                <a:solidFill>
                  <a:schemeClr val="bg1"/>
                </a:solidFill>
                <a:latin typeface="Franklin Gothic Heavy" charset="0"/>
                <a:ea typeface="Franklin Gothic Heavy" charset="0"/>
                <a:cs typeface="Franklin Gothic Heavy" charset="0"/>
              </a:rPr>
              <a:t>Observational Studies</a:t>
            </a:r>
          </a:p>
        </p:txBody>
      </p:sp>
      <p:pic>
        <p:nvPicPr>
          <p:cNvPr id="15" name="Picture 14">
            <a:extLst>
              <a:ext uri="{FF2B5EF4-FFF2-40B4-BE49-F238E27FC236}">
                <a16:creationId xmlns:a16="http://schemas.microsoft.com/office/drawing/2014/main" id="{B1DA2B84-32ED-EC42-8122-0C123B15A278}"/>
              </a:ext>
            </a:extLst>
          </p:cNvPr>
          <p:cNvPicPr>
            <a:picLocks noChangeAspect="1"/>
          </p:cNvPicPr>
          <p:nvPr/>
        </p:nvPicPr>
        <p:blipFill>
          <a:blip r:embed="rId4">
            <a:duotone>
              <a:schemeClr val="accent6">
                <a:shade val="45000"/>
                <a:satMod val="135000"/>
              </a:schemeClr>
              <a:prstClr val="white"/>
            </a:duotone>
          </a:blip>
          <a:stretch>
            <a:fillRect/>
          </a:stretch>
        </p:blipFill>
        <p:spPr>
          <a:xfrm>
            <a:off x="8392698" y="4727652"/>
            <a:ext cx="1072295" cy="536148"/>
          </a:xfrm>
          <a:prstGeom prst="rect">
            <a:avLst/>
          </a:prstGeom>
        </p:spPr>
      </p:pic>
      <p:pic>
        <p:nvPicPr>
          <p:cNvPr id="18" name="Picture 17">
            <a:extLst>
              <a:ext uri="{FF2B5EF4-FFF2-40B4-BE49-F238E27FC236}">
                <a16:creationId xmlns:a16="http://schemas.microsoft.com/office/drawing/2014/main" id="{D1475705-4A4B-CB44-8FFB-6CE7BF631F09}"/>
              </a:ext>
            </a:extLst>
          </p:cNvPr>
          <p:cNvPicPr>
            <a:picLocks noChangeAspect="1"/>
          </p:cNvPicPr>
          <p:nvPr/>
        </p:nvPicPr>
        <p:blipFill>
          <a:blip r:embed="rId4">
            <a:duotone>
              <a:schemeClr val="accent1">
                <a:shade val="45000"/>
                <a:satMod val="135000"/>
              </a:schemeClr>
              <a:prstClr val="white"/>
            </a:duotone>
          </a:blip>
          <a:stretch>
            <a:fillRect/>
          </a:stretch>
        </p:blipFill>
        <p:spPr>
          <a:xfrm>
            <a:off x="8392698" y="3125631"/>
            <a:ext cx="1072295" cy="536148"/>
          </a:xfrm>
          <a:prstGeom prst="rect">
            <a:avLst/>
          </a:prstGeom>
        </p:spPr>
      </p:pic>
    </p:spTree>
    <p:extLst>
      <p:ext uri="{BB962C8B-B14F-4D97-AF65-F5344CB8AC3E}">
        <p14:creationId xmlns:p14="http://schemas.microsoft.com/office/powerpoint/2010/main" val="133028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animBg="1"/>
      <p:bldP spid="9" grpId="0" animBg="1"/>
      <p:bldP spid="11" grpId="0"/>
      <p:bldP spid="12" grpId="0"/>
      <p:bldP spid="13"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7C7ED6-E378-6545-ACC4-2543DF0743DF}"/>
              </a:ext>
            </a:extLst>
          </p:cNvPr>
          <p:cNvPicPr>
            <a:picLocks/>
          </p:cNvPicPr>
          <p:nvPr/>
        </p:nvPicPr>
        <p:blipFill>
          <a:blip r:embed="rId2"/>
          <a:stretch>
            <a:fillRect/>
          </a:stretch>
        </p:blipFill>
        <p:spPr>
          <a:xfrm>
            <a:off x="896112" y="118872"/>
            <a:ext cx="10396728" cy="6099048"/>
          </a:xfrm>
          <a:prstGeom prst="rect">
            <a:avLst/>
          </a:prstGeom>
        </p:spPr>
      </p:pic>
    </p:spTree>
    <p:extLst>
      <p:ext uri="{BB962C8B-B14F-4D97-AF65-F5344CB8AC3E}">
        <p14:creationId xmlns:p14="http://schemas.microsoft.com/office/powerpoint/2010/main" val="4077889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AA1C78-DE89-CB44-92E4-2F9350192B7D}"/>
              </a:ext>
            </a:extLst>
          </p:cNvPr>
          <p:cNvPicPr>
            <a:picLocks/>
          </p:cNvPicPr>
          <p:nvPr/>
        </p:nvPicPr>
        <p:blipFill>
          <a:blip r:embed="rId2"/>
          <a:stretch>
            <a:fillRect/>
          </a:stretch>
        </p:blipFill>
        <p:spPr>
          <a:xfrm>
            <a:off x="896112" y="118872"/>
            <a:ext cx="10396728" cy="6099048"/>
          </a:xfrm>
          <a:prstGeom prst="rect">
            <a:avLst/>
          </a:prstGeom>
        </p:spPr>
      </p:pic>
    </p:spTree>
    <p:extLst>
      <p:ext uri="{BB962C8B-B14F-4D97-AF65-F5344CB8AC3E}">
        <p14:creationId xmlns:p14="http://schemas.microsoft.com/office/powerpoint/2010/main" val="2972605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147BAE-3F31-1F42-A3F2-405D0E04C3F1}"/>
              </a:ext>
            </a:extLst>
          </p:cNvPr>
          <p:cNvPicPr>
            <a:picLocks/>
          </p:cNvPicPr>
          <p:nvPr/>
        </p:nvPicPr>
        <p:blipFill>
          <a:blip r:embed="rId2"/>
          <a:stretch>
            <a:fillRect/>
          </a:stretch>
        </p:blipFill>
        <p:spPr>
          <a:xfrm>
            <a:off x="896112" y="118872"/>
            <a:ext cx="10396728" cy="6099048"/>
          </a:xfrm>
          <a:prstGeom prst="rect">
            <a:avLst/>
          </a:prstGeom>
        </p:spPr>
      </p:pic>
    </p:spTree>
    <p:extLst>
      <p:ext uri="{BB962C8B-B14F-4D97-AF65-F5344CB8AC3E}">
        <p14:creationId xmlns:p14="http://schemas.microsoft.com/office/powerpoint/2010/main" val="2289227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0F718A-8DA6-4443-B5F5-4B77C7450ED2}"/>
              </a:ext>
            </a:extLst>
          </p:cNvPr>
          <p:cNvPicPr>
            <a:picLocks/>
          </p:cNvPicPr>
          <p:nvPr/>
        </p:nvPicPr>
        <p:blipFill>
          <a:blip r:embed="rId2"/>
          <a:stretch>
            <a:fillRect/>
          </a:stretch>
        </p:blipFill>
        <p:spPr>
          <a:xfrm>
            <a:off x="896112" y="118872"/>
            <a:ext cx="10396728" cy="6099048"/>
          </a:xfrm>
          <a:prstGeom prst="rect">
            <a:avLst/>
          </a:prstGeom>
        </p:spPr>
      </p:pic>
    </p:spTree>
    <p:extLst>
      <p:ext uri="{BB962C8B-B14F-4D97-AF65-F5344CB8AC3E}">
        <p14:creationId xmlns:p14="http://schemas.microsoft.com/office/powerpoint/2010/main" val="35504880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BDF4-30E7-B942-BA2D-B5C3EF6AF24E}"/>
              </a:ext>
            </a:extLst>
          </p:cNvPr>
          <p:cNvSpPr>
            <a:spLocks noGrp="1"/>
          </p:cNvSpPr>
          <p:nvPr>
            <p:ph type="title"/>
          </p:nvPr>
        </p:nvSpPr>
        <p:spPr/>
        <p:txBody>
          <a:bodyPr/>
          <a:lstStyle/>
          <a:p>
            <a:r>
              <a:rPr lang="en-US" dirty="0"/>
              <a:t>Simulation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34E4F37-4A18-4740-8DE0-CDC857474A55}"/>
                  </a:ext>
                </a:extLst>
              </p:cNvPr>
              <p:cNvSpPr>
                <a:spLocks noGrp="1"/>
              </p:cNvSpPr>
              <p:nvPr>
                <p:ph idx="1"/>
              </p:nvPr>
            </p:nvSpPr>
            <p:spPr>
              <a:xfrm>
                <a:off x="838200" y="1825625"/>
                <a:ext cx="10515600" cy="4351338"/>
              </a:xfrm>
            </p:spPr>
            <p:txBody>
              <a:bodyPr>
                <a:normAutofit fontScale="70000" lnSpcReduction="20000"/>
              </a:bodyPr>
              <a:lstStyle/>
              <a:p>
                <a:pPr marL="0" indent="0" algn="ctr">
                  <a:buNone/>
                </a:pPr>
                <a14:m>
                  <m:oMathPara xmlns:m="http://schemas.openxmlformats.org/officeDocument/2006/math">
                    <m:oMathParaPr>
                      <m:jc m:val="centerGroup"/>
                    </m:oMathParaPr>
                    <m:oMath xmlns:m="http://schemas.openxmlformats.org/officeDocument/2006/math">
                      <m:r>
                        <a:rPr lang="en-US" b="1" i="0" smtClean="0">
                          <a:latin typeface="Cambria Math" charset="0"/>
                        </a:rPr>
                        <m:t>𝐗</m:t>
                      </m:r>
                      <m:r>
                        <a:rPr lang="en-US" i="1">
                          <a:latin typeface="Cambria Math" charset="0"/>
                        </a:rPr>
                        <m:t> ~ </m:t>
                      </m:r>
                      <m:r>
                        <a:rPr lang="en-US" i="1">
                          <a:latin typeface="Cambria Math" charset="0"/>
                        </a:rPr>
                        <m:t>𝑀𝑉𝑁</m:t>
                      </m:r>
                      <m:d>
                        <m:dPr>
                          <m:ctrlPr>
                            <a:rPr lang="mr-IN" i="1">
                              <a:latin typeface="Cambria Math" panose="02040503050406030204" pitchFamily="18" charset="0"/>
                            </a:rPr>
                          </m:ctrlPr>
                        </m:dPr>
                        <m:e>
                          <m:d>
                            <m:dPr>
                              <m:ctrlPr>
                                <a:rPr lang="mr-IN" i="1" smtClean="0">
                                  <a:latin typeface="Cambria Math" panose="02040503050406030204" pitchFamily="18" charset="0"/>
                                </a:rPr>
                              </m:ctrlPr>
                            </m:dPr>
                            <m:e>
                              <m:f>
                                <m:fPr>
                                  <m:type m:val="noBar"/>
                                  <m:ctrlPr>
                                    <a:rPr lang="mr-IN" i="1" smtClean="0">
                                      <a:latin typeface="Cambria Math" panose="02040503050406030204" pitchFamily="18" charset="0"/>
                                    </a:rPr>
                                  </m:ctrlPr>
                                </m:fPr>
                                <m:num>
                                  <m:r>
                                    <a:rPr lang="en-US" b="0" i="1" smtClean="0">
                                      <a:latin typeface="Cambria Math" panose="02040503050406030204" pitchFamily="18" charset="0"/>
                                    </a:rPr>
                                    <m:t>0.5</m:t>
                                  </m:r>
                                </m:num>
                                <m:den>
                                  <m:r>
                                    <a:rPr lang="en-US" b="0" i="1" smtClean="0">
                                      <a:latin typeface="Cambria Math" panose="02040503050406030204" pitchFamily="18" charset="0"/>
                                    </a:rPr>
                                    <m:t>1</m:t>
                                  </m:r>
                                </m:den>
                              </m:f>
                            </m:e>
                          </m:d>
                          <m:r>
                            <a:rPr lang="en-US" i="1">
                              <a:latin typeface="Cambria Math" charset="0"/>
                            </a:rPr>
                            <m:t>, </m:t>
                          </m:r>
                          <m:d>
                            <m:dPr>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e>
                      </m:d>
                    </m:oMath>
                  </m:oMathPara>
                </a14:m>
                <a:endParaRPr lang="en-US" dirty="0"/>
              </a:p>
              <a:p>
                <a:pPr marL="0" indent="0" algn="ctr">
                  <a:buNone/>
                </a:pPr>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𝑉</m:t>
                      </m:r>
                      <m:r>
                        <a:rPr lang="en-US" i="1">
                          <a:latin typeface="Cambria Math" charset="0"/>
                        </a:rPr>
                        <m:t> ~ </m:t>
                      </m:r>
                      <m:r>
                        <a:rPr lang="en-US" b="0" i="1" smtClean="0">
                          <a:latin typeface="Cambria Math" panose="02040503050406030204" pitchFamily="18" charset="0"/>
                        </a:rPr>
                        <m:t>𝑁</m:t>
                      </m:r>
                      <m:r>
                        <a:rPr lang="en-US" i="1">
                          <a:latin typeface="Cambria Math" charset="0"/>
                        </a:rPr>
                        <m:t> </m:t>
                      </m:r>
                      <m:d>
                        <m:dPr>
                          <m:ctrlPr>
                            <a:rPr lang="en-US" i="1">
                              <a:latin typeface="Cambria Math" panose="02040503050406030204" pitchFamily="18" charset="0"/>
                            </a:rPr>
                          </m:ctrlPr>
                        </m:dPr>
                        <m:e>
                          <m:r>
                            <a:rPr lang="en-US" i="1">
                              <a:latin typeface="Cambria Math" charset="0"/>
                            </a:rPr>
                            <m:t>0, 1</m:t>
                          </m:r>
                        </m:e>
                      </m:d>
                    </m:oMath>
                  </m:oMathPara>
                </a14:m>
                <a:endParaRPr lang="en-US" dirty="0"/>
              </a:p>
              <a:p>
                <a:pPr marL="0" indent="0" algn="ctr">
                  <a:buNone/>
                </a:pPr>
                <a14:m>
                  <m:oMathPara xmlns:m="http://schemas.openxmlformats.org/officeDocument/2006/math">
                    <m:oMathParaPr>
                      <m:jc m:val="center"/>
                    </m:oMathParaPr>
                    <m:oMath xmlns:m="http://schemas.openxmlformats.org/officeDocument/2006/math">
                      <m:r>
                        <a:rPr lang="en-US" i="1">
                          <a:latin typeface="Cambria Math" charset="0"/>
                        </a:rPr>
                        <m:t>𝑍</m:t>
                      </m:r>
                      <m:r>
                        <a:rPr lang="en-US" i="1">
                          <a:latin typeface="Cambria Math" charset="0"/>
                        </a:rPr>
                        <m:t>=</m:t>
                      </m:r>
                      <m:d>
                        <m:dPr>
                          <m:begChr m:val="{"/>
                          <m:endChr m:val=""/>
                          <m:ctrlPr>
                            <a:rPr lang="mr-IN" i="1">
                              <a:latin typeface="Cambria Math" panose="02040503050406030204" pitchFamily="18" charset="0"/>
                            </a:rPr>
                          </m:ctrlPr>
                        </m:dPr>
                        <m:e>
                          <m:eqArr>
                            <m:eqArrPr>
                              <m:ctrlPr>
                                <a:rPr lang="mr-IN" i="1">
                                  <a:latin typeface="Cambria Math" panose="02040503050406030204" pitchFamily="18" charset="0"/>
                                </a:rPr>
                              </m:ctrlPr>
                            </m:eqArrPr>
                            <m:e>
                              <m:r>
                                <a:rPr lang="en-US" i="1" smtClean="0">
                                  <a:latin typeface="Cambria Math" charset="0"/>
                                </a:rPr>
                                <m:t>1</m:t>
                              </m:r>
                              <m:r>
                                <a:rPr lang="en-US" i="1">
                                  <a:latin typeface="Cambria Math" charset="0"/>
                                </a:rPr>
                                <m:t>    </m:t>
                              </m:r>
                              <m:r>
                                <a:rPr lang="mr-IN" i="1">
                                  <a:latin typeface="Cambria Math" charset="0"/>
                                </a:rPr>
                                <m:t> </m:t>
                              </m:r>
                              <m:r>
                                <a:rPr lang="en-US" i="1">
                                  <a:latin typeface="Cambria Math" charset="0"/>
                                </a:rPr>
                                <m:t>0.5+0.25</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1</m:t>
                                  </m:r>
                                </m:sub>
                              </m:sSub>
                              <m:r>
                                <a:rPr lang="en-US" i="1">
                                  <a:latin typeface="Cambria Math" charset="0"/>
                                </a:rPr>
                                <m:t>+0.75</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2</m:t>
                                  </m:r>
                                </m:sub>
                              </m:sSub>
                              <m:r>
                                <a:rPr lang="en-US" i="1">
                                  <a:latin typeface="Cambria Math" charset="0"/>
                                </a:rPr>
                                <m:t>+</m:t>
                              </m:r>
                              <m:r>
                                <a:rPr lang="en-US" i="1">
                                  <a:latin typeface="Cambria Math" charset="0"/>
                                </a:rPr>
                                <m:t>𝑉</m:t>
                              </m:r>
                              <m:r>
                                <a:rPr lang="en-US" i="1">
                                  <a:latin typeface="Cambria Math" charset="0"/>
                                </a:rPr>
                                <m:t>&gt;0</m:t>
                              </m:r>
                            </m:e>
                            <m:e>
                              <m:r>
                                <a:rPr lang="mr-IN" i="1">
                                  <a:latin typeface="Cambria Math" charset="0"/>
                                </a:rPr>
                                <m:t>&amp;</m:t>
                              </m:r>
                              <m:r>
                                <a:rPr lang="en-US" i="1" smtClean="0">
                                  <a:latin typeface="Cambria Math" charset="0"/>
                                </a:rPr>
                                <m:t>0</m:t>
                              </m:r>
                              <m:r>
                                <a:rPr lang="en-US" i="1">
                                  <a:latin typeface="Cambria Math" charset="0"/>
                                </a:rPr>
                                <m:t>                                                        </m:t>
                              </m:r>
                              <m:r>
                                <a:rPr lang="en-US" i="1">
                                  <a:latin typeface="Cambria Math" charset="0"/>
                                </a:rPr>
                                <m:t>𝑜</m:t>
                              </m:r>
                              <m:r>
                                <a:rPr lang="en-US" i="1">
                                  <a:latin typeface="Cambria Math" charset="0"/>
                                </a:rPr>
                                <m:t>.</m:t>
                              </m:r>
                              <m:r>
                                <a:rPr lang="en-US" i="1">
                                  <a:latin typeface="Cambria Math" charset="0"/>
                                </a:rPr>
                                <m:t>𝑤</m:t>
                              </m:r>
                              <m:r>
                                <a:rPr lang="en-US" i="1">
                                  <a:latin typeface="Cambria Math" charset="0"/>
                                </a:rPr>
                                <m:t>.</m:t>
                              </m:r>
                            </m:e>
                          </m:eqArr>
                        </m:e>
                      </m:d>
                    </m:oMath>
                  </m:oMathPara>
                </a14:m>
                <a:endParaRPr lang="en-US" i="1" dirty="0">
                  <a:latin typeface="Cambria Math" charset="0"/>
                </a:endParaRPr>
              </a:p>
              <a:p>
                <a:pPr marL="0" indent="0" algn="ctr">
                  <a:buNone/>
                </a:pPr>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charset="0"/>
                        </a:rPr>
                        <m:t>𝑈</m:t>
                      </m:r>
                      <m:r>
                        <a:rPr lang="en-US" i="1">
                          <a:latin typeface="Cambria Math" charset="0"/>
                        </a:rPr>
                        <m:t> ~ </m:t>
                      </m:r>
                      <m:r>
                        <a:rPr lang="en-US" b="0" i="1" smtClean="0">
                          <a:latin typeface="Cambria Math" panose="02040503050406030204" pitchFamily="18" charset="0"/>
                        </a:rPr>
                        <m:t>𝑙𝑜𝑔𝑖𝑡</m:t>
                      </m:r>
                      <m:r>
                        <a:rPr lang="en-US" i="1">
                          <a:latin typeface="Cambria Math" charset="0"/>
                        </a:rPr>
                        <m:t>(0, 1)</m:t>
                      </m:r>
                    </m:oMath>
                  </m:oMathPara>
                </a14:m>
                <a:endParaRPr lang="en-US" i="1" dirty="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i="1">
                          <a:latin typeface="Cambria Math" charset="0"/>
                        </a:rPr>
                        <m:t>=</m:t>
                      </m:r>
                      <m:d>
                        <m:dPr>
                          <m:begChr m:val="{"/>
                          <m:endChr m:val=""/>
                          <m:ctrlPr>
                            <a:rPr lang="mr-IN" i="1">
                              <a:latin typeface="Cambria Math" panose="02040503050406030204" pitchFamily="18" charset="0"/>
                            </a:rPr>
                          </m:ctrlPr>
                        </m:dPr>
                        <m:e>
                          <m:eqArr>
                            <m:eqArrPr>
                              <m:ctrlPr>
                                <a:rPr lang="mr-IN" i="1">
                                  <a:latin typeface="Cambria Math" panose="02040503050406030204" pitchFamily="18" charset="0"/>
                                </a:rPr>
                              </m:ctrlPr>
                            </m:eqArrPr>
                            <m:e>
                              <m:r>
                                <a:rPr lang="en-US" i="1">
                                  <a:latin typeface="Cambria Math" charset="0"/>
                                </a:rPr>
                                <m:t>1</m:t>
                              </m:r>
                              <m:r>
                                <a:rPr lang="en-US" i="1">
                                  <a:latin typeface="Cambria Math" charset="0"/>
                                </a:rPr>
                                <m:t>    </m:t>
                              </m:r>
                              <m:r>
                                <a:rPr lang="mr-IN" i="1">
                                  <a:latin typeface="Cambria Math" charset="0"/>
                                </a:rPr>
                                <m:t> </m:t>
                              </m:r>
                              <m:r>
                                <a:rPr lang="en-US" b="0" i="1" smtClean="0">
                                  <a:latin typeface="Cambria Math" panose="02040503050406030204" pitchFamily="18" charset="0"/>
                                </a:rPr>
                                <m:t>         1</m:t>
                              </m:r>
                              <m:r>
                                <a:rPr lang="en-US" i="1">
                                  <a:latin typeface="Cambria Math" charset="0"/>
                                </a:rPr>
                                <m:t>+</m:t>
                              </m:r>
                              <m:r>
                                <a:rPr lang="en-US" b="0" i="1" smtClean="0">
                                  <a:latin typeface="Cambria Math" panose="02040503050406030204" pitchFamily="18" charset="0"/>
                                </a:rPr>
                                <m:t>3</m:t>
                              </m:r>
                              <m:r>
                                <a:rPr lang="en-US" b="0" i="1" smtClean="0">
                                  <a:latin typeface="Cambria Math" panose="02040503050406030204" pitchFamily="18" charset="0"/>
                                </a:rPr>
                                <m:t>𝑍</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i="1">
                                  <a:latin typeface="Cambria Math" charset="0"/>
                                </a:rPr>
                                <m:t>+</m:t>
                              </m:r>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2</m:t>
                                  </m:r>
                                </m:sub>
                              </m:sSub>
                              <m:r>
                                <a:rPr lang="en-US" i="1">
                                  <a:latin typeface="Cambria Math" charset="0"/>
                                </a:rPr>
                                <m:t>+</m:t>
                              </m:r>
                              <m:r>
                                <a:rPr lang="en-US" b="0" i="1" smtClean="0">
                                  <a:latin typeface="Cambria Math" panose="02040503050406030204" pitchFamily="18" charset="0"/>
                                </a:rPr>
                                <m:t>𝑈</m:t>
                              </m:r>
                              <m:r>
                                <a:rPr lang="en-US" i="1">
                                  <a:latin typeface="Cambria Math" charset="0"/>
                                </a:rPr>
                                <m:t>&gt;0</m:t>
                              </m:r>
                            </m:e>
                            <m:e>
                              <m:r>
                                <a:rPr lang="mr-IN" i="1">
                                  <a:latin typeface="Cambria Math" charset="0"/>
                                </a:rPr>
                                <m:t>&amp;</m:t>
                              </m:r>
                              <m:r>
                                <a:rPr lang="en-US" i="1">
                                  <a:latin typeface="Cambria Math" charset="0"/>
                                </a:rPr>
                                <m:t>0</m:t>
                              </m:r>
                              <m:r>
                                <a:rPr lang="en-US" i="1">
                                  <a:latin typeface="Cambria Math" charset="0"/>
                                </a:rPr>
                                <m:t>                                                        </m:t>
                              </m:r>
                              <m:r>
                                <a:rPr lang="en-US" i="1">
                                  <a:latin typeface="Cambria Math" charset="0"/>
                                </a:rPr>
                                <m:t>𝑜</m:t>
                              </m:r>
                              <m:r>
                                <a:rPr lang="en-US" i="1">
                                  <a:latin typeface="Cambria Math" charset="0"/>
                                </a:rPr>
                                <m:t>.</m:t>
                              </m:r>
                              <m:r>
                                <a:rPr lang="en-US" i="1">
                                  <a:latin typeface="Cambria Math" charset="0"/>
                                </a:rPr>
                                <m:t>𝑤</m:t>
                              </m:r>
                              <m:r>
                                <a:rPr lang="en-US" i="1">
                                  <a:latin typeface="Cambria Math" charset="0"/>
                                </a:rPr>
                                <m:t>.</m:t>
                              </m:r>
                            </m:e>
                          </m:eqArr>
                        </m:e>
                      </m:d>
                    </m:oMath>
                  </m:oMathPara>
                </a14:m>
                <a:endParaRPr lang="en-US" i="1" dirty="0">
                  <a:latin typeface="Cambria Math" charset="0"/>
                </a:endParaRPr>
              </a:p>
            </p:txBody>
          </p:sp>
        </mc:Choice>
        <mc:Fallback>
          <p:sp>
            <p:nvSpPr>
              <p:cNvPr id="3" name="Content Placeholder 2">
                <a:extLst>
                  <a:ext uri="{FF2B5EF4-FFF2-40B4-BE49-F238E27FC236}">
                    <a16:creationId xmlns:a16="http://schemas.microsoft.com/office/drawing/2014/main" id="{D34E4F37-4A18-4740-8DE0-CDC857474A5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t="-8187" b="-55263"/>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9739D57A-DCE7-FF4F-92AD-1D9B1BBA98AF}"/>
              </a:ext>
            </a:extLst>
          </p:cNvPr>
          <p:cNvSpPr/>
          <p:nvPr/>
        </p:nvSpPr>
        <p:spPr>
          <a:xfrm>
            <a:off x="5059680" y="3078480"/>
            <a:ext cx="2103120" cy="548640"/>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9595D20-6C41-D346-9E5C-3CE918E28566}"/>
              </a:ext>
            </a:extLst>
          </p:cNvPr>
          <p:cNvSpPr/>
          <p:nvPr/>
        </p:nvSpPr>
        <p:spPr>
          <a:xfrm>
            <a:off x="5608320" y="4879974"/>
            <a:ext cx="670560" cy="575945"/>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073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A49FB5-C2CA-5740-825F-F004BE866AF6}"/>
              </a:ext>
            </a:extLst>
          </p:cNvPr>
          <p:cNvPicPr>
            <a:picLocks noChangeAspect="1"/>
          </p:cNvPicPr>
          <p:nvPr/>
        </p:nvPicPr>
        <p:blipFill>
          <a:blip r:embed="rId2"/>
          <a:stretch>
            <a:fillRect/>
          </a:stretch>
        </p:blipFill>
        <p:spPr>
          <a:xfrm>
            <a:off x="896112" y="118872"/>
            <a:ext cx="10399393" cy="6099048"/>
          </a:xfrm>
          <a:prstGeom prst="rect">
            <a:avLst/>
          </a:prstGeom>
        </p:spPr>
      </p:pic>
    </p:spTree>
    <p:extLst>
      <p:ext uri="{BB962C8B-B14F-4D97-AF65-F5344CB8AC3E}">
        <p14:creationId xmlns:p14="http://schemas.microsoft.com/office/powerpoint/2010/main" val="1819668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E27FD2-F819-AA4C-9415-C76618795D25}"/>
              </a:ext>
            </a:extLst>
          </p:cNvPr>
          <p:cNvPicPr>
            <a:picLocks/>
          </p:cNvPicPr>
          <p:nvPr/>
        </p:nvPicPr>
        <p:blipFill>
          <a:blip r:embed="rId2"/>
          <a:stretch>
            <a:fillRect/>
          </a:stretch>
        </p:blipFill>
        <p:spPr>
          <a:xfrm>
            <a:off x="896112" y="118872"/>
            <a:ext cx="10396728" cy="6099048"/>
          </a:xfrm>
          <a:prstGeom prst="rect">
            <a:avLst/>
          </a:prstGeom>
        </p:spPr>
      </p:pic>
    </p:spTree>
    <p:extLst>
      <p:ext uri="{BB962C8B-B14F-4D97-AF65-F5344CB8AC3E}">
        <p14:creationId xmlns:p14="http://schemas.microsoft.com/office/powerpoint/2010/main" val="1596992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A7F89C-2FAA-7E40-A3F6-9684E04D5578}"/>
              </a:ext>
            </a:extLst>
          </p:cNvPr>
          <p:cNvPicPr>
            <a:picLocks/>
          </p:cNvPicPr>
          <p:nvPr/>
        </p:nvPicPr>
        <p:blipFill>
          <a:blip r:embed="rId2"/>
          <a:stretch>
            <a:fillRect/>
          </a:stretch>
        </p:blipFill>
        <p:spPr>
          <a:xfrm>
            <a:off x="896111" y="118872"/>
            <a:ext cx="10396728" cy="6099048"/>
          </a:xfrm>
          <a:prstGeom prst="rect">
            <a:avLst/>
          </a:prstGeom>
        </p:spPr>
      </p:pic>
    </p:spTree>
    <p:extLst>
      <p:ext uri="{BB962C8B-B14F-4D97-AF65-F5344CB8AC3E}">
        <p14:creationId xmlns:p14="http://schemas.microsoft.com/office/powerpoint/2010/main" val="14185894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9DEE65-68F9-5840-B8D5-86F74E717744}"/>
              </a:ext>
            </a:extLst>
          </p:cNvPr>
          <p:cNvPicPr>
            <a:picLocks/>
          </p:cNvPicPr>
          <p:nvPr/>
        </p:nvPicPr>
        <p:blipFill>
          <a:blip r:embed="rId2"/>
          <a:stretch>
            <a:fillRect/>
          </a:stretch>
        </p:blipFill>
        <p:spPr>
          <a:xfrm>
            <a:off x="896112" y="118872"/>
            <a:ext cx="10396728" cy="6099048"/>
          </a:xfrm>
          <a:prstGeom prst="rect">
            <a:avLst/>
          </a:prstGeom>
        </p:spPr>
      </p:pic>
    </p:spTree>
    <p:extLst>
      <p:ext uri="{BB962C8B-B14F-4D97-AF65-F5344CB8AC3E}">
        <p14:creationId xmlns:p14="http://schemas.microsoft.com/office/powerpoint/2010/main" val="4294881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54430F-9C7B-1D43-82E1-BB210B108C82}"/>
              </a:ext>
            </a:extLst>
          </p:cNvPr>
          <p:cNvPicPr>
            <a:picLocks/>
          </p:cNvPicPr>
          <p:nvPr/>
        </p:nvPicPr>
        <p:blipFill>
          <a:blip r:embed="rId2"/>
          <a:stretch>
            <a:fillRect/>
          </a:stretch>
        </p:blipFill>
        <p:spPr>
          <a:xfrm>
            <a:off x="896112" y="118872"/>
            <a:ext cx="10396728" cy="6099048"/>
          </a:xfrm>
          <a:prstGeom prst="rect">
            <a:avLst/>
          </a:prstGeom>
        </p:spPr>
      </p:pic>
    </p:spTree>
    <p:extLst>
      <p:ext uri="{BB962C8B-B14F-4D97-AF65-F5344CB8AC3E}">
        <p14:creationId xmlns:p14="http://schemas.microsoft.com/office/powerpoint/2010/main" val="3536324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DEF12C-AB4D-1C45-8D01-D2B17AF60741}"/>
              </a:ext>
            </a:extLst>
          </p:cNvPr>
          <p:cNvPicPr>
            <a:picLocks noChangeAspect="1"/>
          </p:cNvPicPr>
          <p:nvPr/>
        </p:nvPicPr>
        <p:blipFill>
          <a:blip r:embed="rId3">
            <a:duotone>
              <a:schemeClr val="accent1">
                <a:shade val="45000"/>
                <a:satMod val="135000"/>
              </a:schemeClr>
              <a:prstClr val="white"/>
            </a:duotone>
          </a:blip>
          <a:stretch>
            <a:fillRect/>
          </a:stretch>
        </p:blipFill>
        <p:spPr>
          <a:xfrm>
            <a:off x="8392698" y="4727652"/>
            <a:ext cx="1072295" cy="536148"/>
          </a:xfrm>
          <a:prstGeom prst="rect">
            <a:avLst/>
          </a:prstGeom>
        </p:spPr>
      </p:pic>
      <p:sp>
        <p:nvSpPr>
          <p:cNvPr id="8" name="Right Arrow 7"/>
          <p:cNvSpPr/>
          <p:nvPr/>
        </p:nvSpPr>
        <p:spPr bwMode="auto">
          <a:xfrm rot="19840580">
            <a:off x="4205261" y="3003909"/>
            <a:ext cx="1399823" cy="61516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ight Arrow 8"/>
          <p:cNvSpPr/>
          <p:nvPr/>
        </p:nvSpPr>
        <p:spPr bwMode="auto">
          <a:xfrm rot="1800947">
            <a:off x="4179469" y="4004769"/>
            <a:ext cx="1399823" cy="615160"/>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1" name="TextBox 10"/>
          <p:cNvSpPr txBox="1"/>
          <p:nvPr/>
        </p:nvSpPr>
        <p:spPr>
          <a:xfrm>
            <a:off x="5666038" y="2700545"/>
            <a:ext cx="2710319" cy="666786"/>
          </a:xfrm>
          <a:prstGeom prst="rect">
            <a:avLst/>
          </a:prstGeom>
          <a:noFill/>
        </p:spPr>
        <p:txBody>
          <a:bodyPr wrap="square" rtlCol="0">
            <a:spAutoFit/>
          </a:bodyPr>
          <a:lstStyle/>
          <a:p>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p:cNvSpPr txBox="1"/>
          <p:nvPr/>
        </p:nvSpPr>
        <p:spPr>
          <a:xfrm>
            <a:off x="5882470" y="4285219"/>
            <a:ext cx="2277455" cy="666786"/>
          </a:xfrm>
          <a:prstGeom prst="rect">
            <a:avLst/>
          </a:prstGeom>
          <a:noFill/>
        </p:spPr>
        <p:txBody>
          <a:bodyPr wrap="square" rtlCol="0">
            <a:spAutoFit/>
          </a:bodyPr>
          <a:lstStyle/>
          <a:p>
            <a:r>
              <a:rPr lang="en-US" sz="3733" b="1" dirty="0">
                <a:solidFill>
                  <a:schemeClr val="accent6"/>
                </a:solidFill>
                <a:latin typeface="Franklin Gothic Heavy" charset="0"/>
                <a:ea typeface="Franklin Gothic Heavy" charset="0"/>
                <a:cs typeface="Franklin Gothic Heavy" charset="0"/>
              </a:rPr>
              <a:t>Control</a:t>
            </a:r>
          </a:p>
        </p:txBody>
      </p:sp>
      <p:sp>
        <p:nvSpPr>
          <p:cNvPr id="13" name="TextBox 12"/>
          <p:cNvSpPr txBox="1"/>
          <p:nvPr/>
        </p:nvSpPr>
        <p:spPr>
          <a:xfrm>
            <a:off x="8376356" y="2778010"/>
            <a:ext cx="1196621" cy="502766"/>
          </a:xfrm>
          <a:prstGeom prst="rect">
            <a:avLst/>
          </a:prstGeom>
          <a:noFill/>
        </p:spPr>
        <p:txBody>
          <a:bodyPr wrap="square" rtlCol="0">
            <a:spAutoFit/>
          </a:bodyPr>
          <a:lstStyle/>
          <a:p>
            <a:r>
              <a:rPr lang="en-US" sz="2667" b="1" dirty="0">
                <a:solidFill>
                  <a:schemeClr val="accent1"/>
                </a:solidFill>
                <a:latin typeface="Franklin Gothic Heavy" charset="0"/>
                <a:ea typeface="Franklin Gothic Heavy" charset="0"/>
                <a:cs typeface="Franklin Gothic Heavy" charset="0"/>
              </a:rPr>
              <a:t>P=0.9</a:t>
            </a:r>
          </a:p>
        </p:txBody>
      </p:sp>
      <p:sp>
        <p:nvSpPr>
          <p:cNvPr id="14" name="TextBox 13"/>
          <p:cNvSpPr txBox="1"/>
          <p:nvPr/>
        </p:nvSpPr>
        <p:spPr>
          <a:xfrm>
            <a:off x="8376355" y="4383552"/>
            <a:ext cx="1196621" cy="502766"/>
          </a:xfrm>
          <a:prstGeom prst="rect">
            <a:avLst/>
          </a:prstGeom>
          <a:noFill/>
        </p:spPr>
        <p:txBody>
          <a:bodyPr wrap="square" rtlCol="0">
            <a:spAutoFit/>
          </a:bodyPr>
          <a:lstStyle/>
          <a:p>
            <a:r>
              <a:rPr lang="en-US" sz="2667" b="1" dirty="0">
                <a:solidFill>
                  <a:schemeClr val="accent6"/>
                </a:solidFill>
                <a:latin typeface="Franklin Gothic Heavy" charset="0"/>
                <a:ea typeface="Franklin Gothic Heavy" charset="0"/>
                <a:cs typeface="Franklin Gothic Heavy" charset="0"/>
              </a:rPr>
              <a:t>P=0.1</a:t>
            </a:r>
          </a:p>
        </p:txBody>
      </p:sp>
      <p:sp>
        <p:nvSpPr>
          <p:cNvPr id="1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Observational Studies</a:t>
            </a:r>
          </a:p>
        </p:txBody>
      </p:sp>
      <p:grpSp>
        <p:nvGrpSpPr>
          <p:cNvPr id="3" name="Group 2"/>
          <p:cNvGrpSpPr/>
          <p:nvPr/>
        </p:nvGrpSpPr>
        <p:grpSpPr>
          <a:xfrm>
            <a:off x="2016735" y="2439646"/>
            <a:ext cx="1967073" cy="2585121"/>
            <a:chOff x="2016735" y="2439646"/>
            <a:chExt cx="1967073" cy="2585121"/>
          </a:xfrm>
        </p:grpSpPr>
        <p:grpSp>
          <p:nvGrpSpPr>
            <p:cNvPr id="24" name="Group 23"/>
            <p:cNvGrpSpPr/>
            <p:nvPr/>
          </p:nvGrpSpPr>
          <p:grpSpPr>
            <a:xfrm>
              <a:off x="2016735" y="2439646"/>
              <a:ext cx="745807" cy="2585121"/>
              <a:chOff x="5400401" y="1486370"/>
              <a:chExt cx="559355" cy="1938841"/>
            </a:xfrm>
          </p:grpSpPr>
          <p:grpSp>
            <p:nvGrpSpPr>
              <p:cNvPr id="27" name="Group 26"/>
              <p:cNvGrpSpPr/>
              <p:nvPr/>
            </p:nvGrpSpPr>
            <p:grpSpPr>
              <a:xfrm>
                <a:off x="5405759" y="1486370"/>
                <a:ext cx="548639" cy="1938841"/>
                <a:chOff x="2699093" y="2184396"/>
                <a:chExt cx="242305" cy="982135"/>
              </a:xfrm>
            </p:grpSpPr>
            <p:sp>
              <p:nvSpPr>
                <p:cNvPr id="40" name="Oval 39"/>
                <p:cNvSpPr/>
                <p:nvPr/>
              </p:nvSpPr>
              <p:spPr bwMode="auto">
                <a:xfrm>
                  <a:off x="2699093" y="2184396"/>
                  <a:ext cx="242305" cy="277918"/>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1" name="Rectangle 40"/>
                <p:cNvSpPr/>
                <p:nvPr/>
              </p:nvSpPr>
              <p:spPr bwMode="auto">
                <a:xfrm>
                  <a:off x="2701713"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8" name="Group 27"/>
              <p:cNvGrpSpPr/>
              <p:nvPr/>
            </p:nvGrpSpPr>
            <p:grpSpPr>
              <a:xfrm>
                <a:off x="5400401" y="1713484"/>
                <a:ext cx="559355" cy="240483"/>
                <a:chOff x="1237102" y="1657048"/>
                <a:chExt cx="1598445" cy="433900"/>
              </a:xfrm>
            </p:grpSpPr>
            <p:grpSp>
              <p:nvGrpSpPr>
                <p:cNvPr id="29" name="Group 28"/>
                <p:cNvGrpSpPr/>
                <p:nvPr/>
              </p:nvGrpSpPr>
              <p:grpSpPr>
                <a:xfrm>
                  <a:off x="1517980" y="1688757"/>
                  <a:ext cx="1070783" cy="402191"/>
                  <a:chOff x="1517980" y="1688757"/>
                  <a:chExt cx="1070783" cy="402191"/>
                </a:xfrm>
              </p:grpSpPr>
              <p:sp>
                <p:nvSpPr>
                  <p:cNvPr id="34" name="Oval 33"/>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5" name="Rectangle 34"/>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6" name="Rectangle 35"/>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7" name="Straight Connector 36"/>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8" name="Straight Connector 37"/>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9" name="Straight Connector 38"/>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0" name="Straight Connector 29"/>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1" name="Straight Connector 30"/>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 name="Straight Connector 31"/>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 name="Straight Connector 32"/>
                <p:cNvCxnSpPr/>
                <p:nvPr/>
              </p:nvCxnSpPr>
              <p:spPr bwMode="auto">
                <a:xfrm flipH="1" flipV="1">
                  <a:off x="1237102" y="1758497"/>
                  <a:ext cx="533063" cy="26917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45" name="Oval 44"/>
            <p:cNvSpPr/>
            <p:nvPr/>
          </p:nvSpPr>
          <p:spPr bwMode="auto">
            <a:xfrm>
              <a:off x="3252289" y="2439646"/>
              <a:ext cx="731519" cy="7315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6" name="Rectangle 45"/>
            <p:cNvSpPr/>
            <p:nvPr/>
          </p:nvSpPr>
          <p:spPr bwMode="auto">
            <a:xfrm>
              <a:off x="3260199" y="3375639"/>
              <a:ext cx="715705" cy="1649128"/>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44" name="Picture 43"/>
          <p:cNvPicPr>
            <a:picLocks noChangeAspect="1"/>
          </p:cNvPicPr>
          <p:nvPr/>
        </p:nvPicPr>
        <p:blipFill>
          <a:blip r:embed="rId4">
            <a:lum bright="70000" contrast="-70000"/>
          </a:blip>
          <a:stretch>
            <a:fillRect/>
          </a:stretch>
        </p:blipFill>
        <p:spPr>
          <a:xfrm>
            <a:off x="1907875" y="2547625"/>
            <a:ext cx="2628613" cy="2067918"/>
          </a:xfrm>
          <a:prstGeom prst="rect">
            <a:avLst/>
          </a:prstGeom>
        </p:spPr>
      </p:pic>
      <p:pic>
        <p:nvPicPr>
          <p:cNvPr id="42" name="Picture 41">
            <a:extLst>
              <a:ext uri="{FF2B5EF4-FFF2-40B4-BE49-F238E27FC236}">
                <a16:creationId xmlns:a16="http://schemas.microsoft.com/office/drawing/2014/main" id="{33298D7E-CBA0-1D40-9716-FADD1F470439}"/>
              </a:ext>
            </a:extLst>
          </p:cNvPr>
          <p:cNvPicPr>
            <a:picLocks noChangeAspect="1"/>
          </p:cNvPicPr>
          <p:nvPr/>
        </p:nvPicPr>
        <p:blipFill>
          <a:blip r:embed="rId3">
            <a:duotone>
              <a:schemeClr val="accent1">
                <a:shade val="45000"/>
                <a:satMod val="135000"/>
              </a:schemeClr>
              <a:prstClr val="white"/>
            </a:duotone>
          </a:blip>
          <a:stretch>
            <a:fillRect/>
          </a:stretch>
        </p:blipFill>
        <p:spPr>
          <a:xfrm>
            <a:off x="8392698" y="3125631"/>
            <a:ext cx="1072295" cy="536148"/>
          </a:xfrm>
          <a:prstGeom prst="rect">
            <a:avLst/>
          </a:prstGeom>
        </p:spPr>
      </p:pic>
    </p:spTree>
    <p:extLst>
      <p:ext uri="{BB962C8B-B14F-4D97-AF65-F5344CB8AC3E}">
        <p14:creationId xmlns:p14="http://schemas.microsoft.com/office/powerpoint/2010/main" val="183416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6F6ABA-951F-E34F-8B61-C2911ABCFE94}"/>
              </a:ext>
            </a:extLst>
          </p:cNvPr>
          <p:cNvPicPr>
            <a:picLocks noChangeAspect="1"/>
          </p:cNvPicPr>
          <p:nvPr/>
        </p:nvPicPr>
        <p:blipFill>
          <a:blip r:embed="rId2"/>
          <a:stretch>
            <a:fillRect/>
          </a:stretch>
        </p:blipFill>
        <p:spPr>
          <a:xfrm>
            <a:off x="896112" y="118872"/>
            <a:ext cx="10397639" cy="6099048"/>
          </a:xfrm>
          <a:prstGeom prst="rect">
            <a:avLst/>
          </a:prstGeom>
        </p:spPr>
      </p:pic>
    </p:spTree>
    <p:extLst>
      <p:ext uri="{BB962C8B-B14F-4D97-AF65-F5344CB8AC3E}">
        <p14:creationId xmlns:p14="http://schemas.microsoft.com/office/powerpoint/2010/main" val="74572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EF78-2182-FF40-97D8-342003D2819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7E806F7D-991D-134A-ADDF-3C55AB25772C}"/>
              </a:ext>
            </a:extLst>
          </p:cNvPr>
          <p:cNvSpPr>
            <a:spLocks noGrp="1"/>
          </p:cNvSpPr>
          <p:nvPr>
            <p:ph idx="1"/>
          </p:nvPr>
        </p:nvSpPr>
        <p:spPr/>
        <p:txBody>
          <a:bodyPr/>
          <a:lstStyle/>
          <a:p>
            <a:r>
              <a:rPr lang="en-US" b="1" dirty="0">
                <a:solidFill>
                  <a:schemeClr val="accent1"/>
                </a:solidFill>
              </a:rPr>
              <a:t>Replicated</a:t>
            </a:r>
            <a:r>
              <a:rPr lang="en-US" dirty="0"/>
              <a:t> the finite-sample bias seen by Freedman and </a:t>
            </a:r>
            <a:r>
              <a:rPr lang="en-US" dirty="0" err="1"/>
              <a:t>Berk</a:t>
            </a:r>
            <a:r>
              <a:rPr lang="en-US" dirty="0"/>
              <a:t> using the </a:t>
            </a:r>
            <a:r>
              <a:rPr lang="en-US" b="1" dirty="0">
                <a:solidFill>
                  <a:schemeClr val="accent1"/>
                </a:solidFill>
              </a:rPr>
              <a:t>ATE</a:t>
            </a:r>
            <a:r>
              <a:rPr lang="en-US" dirty="0"/>
              <a:t> weights</a:t>
            </a:r>
          </a:p>
          <a:p>
            <a:r>
              <a:rPr lang="en-US" b="1" dirty="0">
                <a:solidFill>
                  <a:schemeClr val="accent1"/>
                </a:solidFill>
              </a:rPr>
              <a:t>ATM</a:t>
            </a:r>
            <a:r>
              <a:rPr lang="en-US" dirty="0"/>
              <a:t> and </a:t>
            </a:r>
            <a:r>
              <a:rPr lang="en-US" b="1" dirty="0">
                <a:solidFill>
                  <a:schemeClr val="accent1"/>
                </a:solidFill>
              </a:rPr>
              <a:t>ATO</a:t>
            </a:r>
            <a:r>
              <a:rPr lang="en-US" dirty="0"/>
              <a:t> weights had </a:t>
            </a:r>
            <a:r>
              <a:rPr lang="en-US" b="1" dirty="0">
                <a:solidFill>
                  <a:schemeClr val="accent1"/>
                </a:solidFill>
              </a:rPr>
              <a:t>improved</a:t>
            </a:r>
            <a:r>
              <a:rPr lang="en-US" dirty="0"/>
              <a:t> finite-sample properties</a:t>
            </a:r>
          </a:p>
          <a:p>
            <a:r>
              <a:rPr lang="en-US" dirty="0"/>
              <a:t>The </a:t>
            </a:r>
            <a:r>
              <a:rPr lang="en-US" b="1" dirty="0">
                <a:solidFill>
                  <a:schemeClr val="accent1"/>
                </a:solidFill>
              </a:rPr>
              <a:t>variance</a:t>
            </a:r>
            <a:r>
              <a:rPr lang="en-US" dirty="0"/>
              <a:t> for the </a:t>
            </a:r>
            <a:r>
              <a:rPr lang="en-US" b="1" dirty="0">
                <a:solidFill>
                  <a:schemeClr val="accent1"/>
                </a:solidFill>
              </a:rPr>
              <a:t>ATO</a:t>
            </a:r>
            <a:r>
              <a:rPr lang="en-US" dirty="0"/>
              <a:t> and </a:t>
            </a:r>
            <a:r>
              <a:rPr lang="en-US" b="1" dirty="0">
                <a:solidFill>
                  <a:schemeClr val="accent1"/>
                </a:solidFill>
              </a:rPr>
              <a:t>ATM</a:t>
            </a:r>
            <a:r>
              <a:rPr lang="en-US" dirty="0"/>
              <a:t> is </a:t>
            </a:r>
            <a:r>
              <a:rPr lang="en-US" b="1" dirty="0">
                <a:solidFill>
                  <a:schemeClr val="accent1"/>
                </a:solidFill>
              </a:rPr>
              <a:t>preferable</a:t>
            </a:r>
            <a:r>
              <a:rPr lang="en-US" dirty="0"/>
              <a:t> to that of the ATE</a:t>
            </a:r>
          </a:p>
        </p:txBody>
      </p:sp>
    </p:spTree>
    <p:extLst>
      <p:ext uri="{BB962C8B-B14F-4D97-AF65-F5344CB8AC3E}">
        <p14:creationId xmlns:p14="http://schemas.microsoft.com/office/powerpoint/2010/main" val="210950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19B7F-1A5D-4141-B4AF-DE9506928D05}"/>
              </a:ext>
            </a:extLst>
          </p:cNvPr>
          <p:cNvSpPr>
            <a:spLocks noGrp="1"/>
          </p:cNvSpPr>
          <p:nvPr>
            <p:ph type="title"/>
          </p:nvPr>
        </p:nvSpPr>
        <p:spPr/>
        <p:txBody>
          <a:bodyPr/>
          <a:lstStyle/>
          <a:p>
            <a:r>
              <a:rPr lang="en-US" sz="11500" dirty="0"/>
              <a:t>Q</a:t>
            </a:r>
            <a:r>
              <a:rPr lang="en-US" sz="9600" dirty="0">
                <a:solidFill>
                  <a:schemeClr val="accent1"/>
                </a:solidFill>
              </a:rPr>
              <a:t>&amp;</a:t>
            </a:r>
            <a:r>
              <a:rPr lang="en-US" sz="11500" dirty="0"/>
              <a:t>A</a:t>
            </a:r>
          </a:p>
        </p:txBody>
      </p:sp>
    </p:spTree>
    <p:extLst>
      <p:ext uri="{BB962C8B-B14F-4D97-AF65-F5344CB8AC3E}">
        <p14:creationId xmlns:p14="http://schemas.microsoft.com/office/powerpoint/2010/main" val="9118196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3BDC8-9F4B-AE41-B5D6-B65DC1D4629D}"/>
              </a:ext>
            </a:extLst>
          </p:cNvPr>
          <p:cNvSpPr>
            <a:spLocks noGrp="1"/>
          </p:cNvSpPr>
          <p:nvPr>
            <p:ph type="title"/>
          </p:nvPr>
        </p:nvSpPr>
        <p:spPr/>
        <p:txBody>
          <a:bodyPr/>
          <a:lstStyle/>
          <a:p>
            <a:r>
              <a:rPr lang="en-US" dirty="0"/>
              <a:t>Doubly robust and large sample variance estimator for overlap weights</a:t>
            </a:r>
          </a:p>
        </p:txBody>
      </p:sp>
    </p:spTree>
    <p:extLst>
      <p:ext uri="{BB962C8B-B14F-4D97-AF65-F5344CB8AC3E}">
        <p14:creationId xmlns:p14="http://schemas.microsoft.com/office/powerpoint/2010/main" val="30880001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08C3-9CFD-ED43-85BA-37C9039384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929C5AC-EDD7-5C41-AC31-7F070038AE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061035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C2AE-68D5-5C43-A1E3-D5DF0D613E0B}"/>
              </a:ext>
            </a:extLst>
          </p:cNvPr>
          <p:cNvSpPr>
            <a:spLocks noGrp="1"/>
          </p:cNvSpPr>
          <p:nvPr>
            <p:ph type="title"/>
          </p:nvPr>
        </p:nvSpPr>
        <p:spPr/>
        <p:txBody>
          <a:bodyPr/>
          <a:lstStyle/>
          <a:p>
            <a:r>
              <a:rPr lang="en-US" dirty="0"/>
              <a:t>Sensitivity to Unmeasured Confounders: A Tipping Point Analysis</a:t>
            </a:r>
          </a:p>
        </p:txBody>
      </p:sp>
    </p:spTree>
    <p:extLst>
      <p:ext uri="{BB962C8B-B14F-4D97-AF65-F5344CB8AC3E}">
        <p14:creationId xmlns:p14="http://schemas.microsoft.com/office/powerpoint/2010/main" val="40444030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Meaningful confounders</a:t>
            </a:r>
          </a:p>
        </p:txBody>
      </p:sp>
      <p:sp>
        <p:nvSpPr>
          <p:cNvPr id="3" name="Content Placeholder 2"/>
          <p:cNvSpPr>
            <a:spLocks noGrp="1"/>
          </p:cNvSpPr>
          <p:nvPr>
            <p:ph idx="1"/>
          </p:nvPr>
        </p:nvSpPr>
        <p:spPr/>
        <p:txBody>
          <a:bodyPr>
            <a:normAutofit/>
          </a:bodyPr>
          <a:lstStyle/>
          <a:p>
            <a:pPr marL="0" indent="0">
              <a:buNone/>
            </a:pPr>
            <a:r>
              <a:rPr lang="en-US" sz="3200" dirty="0">
                <a:solidFill>
                  <a:schemeClr val="bg1"/>
                </a:solidFill>
                <a:latin typeface="Franklin Gothic Medium" charset="0"/>
                <a:ea typeface="Franklin Gothic Medium" charset="0"/>
                <a:cs typeface="Franklin Gothic Medium" charset="0"/>
              </a:rPr>
              <a:t>1. How </a:t>
            </a:r>
            <a:r>
              <a:rPr lang="en-US" sz="3200" b="1" dirty="0">
                <a:solidFill>
                  <a:schemeClr val="accent4"/>
                </a:solidFill>
                <a:latin typeface="Franklin Gothic Medium" charset="0"/>
                <a:ea typeface="Franklin Gothic Medium" charset="0"/>
                <a:cs typeface="Franklin Gothic Medium" charset="0"/>
              </a:rPr>
              <a:t>imbalanced</a:t>
            </a:r>
            <a:r>
              <a:rPr lang="en-US" sz="3200" dirty="0">
                <a:solidFill>
                  <a:srgbClr val="79D758"/>
                </a:solidFill>
                <a:latin typeface="Franklin Gothic Medium" charset="0"/>
                <a:ea typeface="Franklin Gothic Medium" charset="0"/>
                <a:cs typeface="Franklin Gothic Medium" charset="0"/>
              </a:rPr>
              <a:t> </a:t>
            </a:r>
            <a:r>
              <a:rPr lang="en-US" sz="3200" dirty="0">
                <a:solidFill>
                  <a:schemeClr val="bg1"/>
                </a:solidFill>
                <a:latin typeface="Franklin Gothic Medium" charset="0"/>
                <a:ea typeface="Franklin Gothic Medium" charset="0"/>
                <a:cs typeface="Franklin Gothic Medium" charset="0"/>
              </a:rPr>
              <a:t>is the confounder between the exposure groups?</a:t>
            </a:r>
          </a:p>
          <a:p>
            <a:pPr marL="514350" indent="-514350">
              <a:buAutoNum type="arabicPeriod"/>
            </a:pPr>
            <a:endParaRPr lang="en-US" sz="3200" dirty="0">
              <a:solidFill>
                <a:schemeClr val="bg1"/>
              </a:solidFill>
              <a:latin typeface="Franklin Gothic Medium" charset="0"/>
              <a:ea typeface="Franklin Gothic Medium" charset="0"/>
              <a:cs typeface="Franklin Gothic Medium" charset="0"/>
            </a:endParaRPr>
          </a:p>
          <a:p>
            <a:pPr marL="0" indent="0">
              <a:buNone/>
            </a:pPr>
            <a:r>
              <a:rPr lang="en-US" sz="3200" dirty="0">
                <a:solidFill>
                  <a:schemeClr val="bg1"/>
                </a:solidFill>
                <a:latin typeface="Franklin Gothic Medium" charset="0"/>
                <a:ea typeface="Franklin Gothic Medium" charset="0"/>
                <a:cs typeface="Franklin Gothic Medium" charset="0"/>
              </a:rPr>
              <a:t>2. How </a:t>
            </a:r>
            <a:r>
              <a:rPr lang="en-US" sz="3200" b="1" dirty="0">
                <a:solidFill>
                  <a:schemeClr val="accent4"/>
                </a:solidFill>
                <a:latin typeface="Franklin Gothic Medium" charset="0"/>
                <a:ea typeface="Franklin Gothic Medium" charset="0"/>
                <a:cs typeface="Franklin Gothic Medium" charset="0"/>
              </a:rPr>
              <a:t>predictive</a:t>
            </a:r>
            <a:r>
              <a:rPr lang="en-US" sz="3200" dirty="0">
                <a:solidFill>
                  <a:srgbClr val="79D758"/>
                </a:solidFill>
                <a:latin typeface="Franklin Gothic Medium" charset="0"/>
                <a:ea typeface="Franklin Gothic Medium" charset="0"/>
                <a:cs typeface="Franklin Gothic Medium" charset="0"/>
              </a:rPr>
              <a:t> </a:t>
            </a:r>
            <a:r>
              <a:rPr lang="en-US" sz="3200" dirty="0">
                <a:solidFill>
                  <a:schemeClr val="bg1"/>
                </a:solidFill>
                <a:latin typeface="Franklin Gothic Medium" charset="0"/>
                <a:ea typeface="Franklin Gothic Medium" charset="0"/>
                <a:cs typeface="Franklin Gothic Medium" charset="0"/>
              </a:rPr>
              <a:t>is the confounder of the outcome?</a:t>
            </a:r>
          </a:p>
        </p:txBody>
      </p:sp>
    </p:spTree>
    <p:extLst>
      <p:ext uri="{BB962C8B-B14F-4D97-AF65-F5344CB8AC3E}">
        <p14:creationId xmlns:p14="http://schemas.microsoft.com/office/powerpoint/2010/main" val="15987828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59FC70-4E8C-FA44-8ACC-335DEDF20215}"/>
              </a:ext>
            </a:extLst>
          </p:cNvPr>
          <p:cNvSpPr>
            <a:spLocks noGrp="1"/>
          </p:cNvSpPr>
          <p:nvPr>
            <p:ph type="title"/>
          </p:nvPr>
        </p:nvSpPr>
        <p:spPr>
          <a:xfrm>
            <a:off x="838200" y="365125"/>
            <a:ext cx="10515600" cy="1325563"/>
          </a:xfrm>
        </p:spPr>
        <p:txBody>
          <a:bodyPr>
            <a:normAutofit/>
          </a:bodyPr>
          <a:lstStyle/>
          <a:p>
            <a:r>
              <a:rPr lang="en-US" sz="6000" dirty="0">
                <a:solidFill>
                  <a:schemeClr val="bg1"/>
                </a:solidFill>
                <a:latin typeface="Franklin Gothic Heavy" charset="0"/>
                <a:ea typeface="Franklin Gothic Heavy" charset="0"/>
                <a:cs typeface="Franklin Gothic Heavy" charset="0"/>
              </a:rPr>
              <a:t>Confounding</a:t>
            </a:r>
          </a:p>
        </p:txBody>
      </p:sp>
      <p:sp>
        <p:nvSpPr>
          <p:cNvPr id="8" name="TextBox 7">
            <a:extLst>
              <a:ext uri="{FF2B5EF4-FFF2-40B4-BE49-F238E27FC236}">
                <a16:creationId xmlns:a16="http://schemas.microsoft.com/office/drawing/2014/main" id="{FD4ABAA6-2E60-1943-823E-3DBC819192B3}"/>
              </a:ext>
            </a:extLst>
          </p:cNvPr>
          <p:cNvSpPr txBox="1"/>
          <p:nvPr/>
        </p:nvSpPr>
        <p:spPr>
          <a:xfrm>
            <a:off x="1744637" y="4552661"/>
            <a:ext cx="2710319" cy="666786"/>
          </a:xfrm>
          <a:prstGeom prst="rect">
            <a:avLst/>
          </a:prstGeom>
          <a:noFill/>
        </p:spPr>
        <p:txBody>
          <a:bodyPr wrap="square" rtlCol="0">
            <a:spAutoFit/>
          </a:bodyPr>
          <a:lstStyle/>
          <a:p>
            <a:r>
              <a:rPr lang="en-US" sz="3733" b="1" dirty="0">
                <a:solidFill>
                  <a:schemeClr val="accent4"/>
                </a:solidFill>
                <a:latin typeface="Franklin Gothic Heavy" charset="0"/>
                <a:ea typeface="Franklin Gothic Heavy" charset="0"/>
                <a:cs typeface="Franklin Gothic Heavy" charset="0"/>
              </a:rPr>
              <a:t>Exposure</a:t>
            </a:r>
            <a:endParaRPr lang="en-US" sz="2133" b="1" dirty="0">
              <a:solidFill>
                <a:schemeClr val="accent4"/>
              </a:solidFill>
              <a:latin typeface="Franklin Gothic Heavy" charset="0"/>
              <a:ea typeface="Franklin Gothic Heavy" charset="0"/>
              <a:cs typeface="Franklin Gothic Heavy" charset="0"/>
            </a:endParaRPr>
          </a:p>
        </p:txBody>
      </p:sp>
      <p:sp>
        <p:nvSpPr>
          <p:cNvPr id="9" name="TextBox 8">
            <a:extLst>
              <a:ext uri="{FF2B5EF4-FFF2-40B4-BE49-F238E27FC236}">
                <a16:creationId xmlns:a16="http://schemas.microsoft.com/office/drawing/2014/main" id="{01CC116C-7A8D-DD4D-AA67-FDFB740C8823}"/>
              </a:ext>
            </a:extLst>
          </p:cNvPr>
          <p:cNvSpPr txBox="1"/>
          <p:nvPr/>
        </p:nvSpPr>
        <p:spPr>
          <a:xfrm>
            <a:off x="7650137" y="4552661"/>
            <a:ext cx="2710319" cy="666786"/>
          </a:xfrm>
          <a:prstGeom prst="rect">
            <a:avLst/>
          </a:prstGeom>
          <a:noFill/>
        </p:spPr>
        <p:txBody>
          <a:bodyPr wrap="square" rtlCol="0">
            <a:spAutoFit/>
          </a:bodyPr>
          <a:lstStyle/>
          <a:p>
            <a:r>
              <a:rPr lang="en-US" sz="3733" b="1" dirty="0">
                <a:solidFill>
                  <a:schemeClr val="accent4">
                    <a:lumMod val="50000"/>
                  </a:schemeClr>
                </a:solidFill>
                <a:latin typeface="Franklin Gothic Heavy" charset="0"/>
                <a:ea typeface="Franklin Gothic Heavy" charset="0"/>
                <a:cs typeface="Franklin Gothic Heavy" charset="0"/>
              </a:rPr>
              <a:t>Outcome</a:t>
            </a:r>
            <a:endParaRPr lang="en-US" sz="2133" b="1" dirty="0">
              <a:solidFill>
                <a:schemeClr val="accent4">
                  <a:lumMod val="50000"/>
                </a:schemeClr>
              </a:solidFill>
              <a:latin typeface="Franklin Gothic Heavy" charset="0"/>
              <a:ea typeface="Franklin Gothic Heavy" charset="0"/>
              <a:cs typeface="Franklin Gothic Heavy" charset="0"/>
            </a:endParaRPr>
          </a:p>
        </p:txBody>
      </p:sp>
      <p:sp>
        <p:nvSpPr>
          <p:cNvPr id="10" name="TextBox 9">
            <a:extLst>
              <a:ext uri="{FF2B5EF4-FFF2-40B4-BE49-F238E27FC236}">
                <a16:creationId xmlns:a16="http://schemas.microsoft.com/office/drawing/2014/main" id="{842B83A5-4C27-DE48-B235-04F7048E3ADD}"/>
              </a:ext>
            </a:extLst>
          </p:cNvPr>
          <p:cNvSpPr txBox="1"/>
          <p:nvPr/>
        </p:nvSpPr>
        <p:spPr>
          <a:xfrm>
            <a:off x="4565151" y="2724114"/>
            <a:ext cx="2909297" cy="666786"/>
          </a:xfrm>
          <a:prstGeom prst="rect">
            <a:avLst/>
          </a:prstGeom>
          <a:noFill/>
        </p:spPr>
        <p:txBody>
          <a:bodyPr wrap="square" rtlCol="0">
            <a:spAutoFit/>
          </a:bodyPr>
          <a:lstStyle/>
          <a:p>
            <a:r>
              <a:rPr lang="en-US" sz="3733" b="1" dirty="0">
                <a:solidFill>
                  <a:srgbClr val="FFC000"/>
                </a:solidFill>
                <a:latin typeface="Franklin Gothic Heavy" charset="0"/>
                <a:ea typeface="Franklin Gothic Heavy" charset="0"/>
                <a:cs typeface="Franklin Gothic Heavy" charset="0"/>
              </a:rPr>
              <a:t>Confounder</a:t>
            </a:r>
            <a:endParaRPr lang="en-US" sz="2133" b="1" dirty="0">
              <a:solidFill>
                <a:srgbClr val="FFC000"/>
              </a:solidFill>
              <a:latin typeface="Franklin Gothic Heavy" charset="0"/>
              <a:ea typeface="Franklin Gothic Heavy" charset="0"/>
              <a:cs typeface="Franklin Gothic Heavy" charset="0"/>
            </a:endParaRPr>
          </a:p>
        </p:txBody>
      </p:sp>
      <p:cxnSp>
        <p:nvCxnSpPr>
          <p:cNvPr id="12" name="Straight Arrow Connector 11">
            <a:extLst>
              <a:ext uri="{FF2B5EF4-FFF2-40B4-BE49-F238E27FC236}">
                <a16:creationId xmlns:a16="http://schemas.microsoft.com/office/drawing/2014/main" id="{295CA80B-79A4-CE41-B645-0387B81C571D}"/>
              </a:ext>
            </a:extLst>
          </p:cNvPr>
          <p:cNvCxnSpPr/>
          <p:nvPr/>
        </p:nvCxnSpPr>
        <p:spPr>
          <a:xfrm>
            <a:off x="4353356" y="4886054"/>
            <a:ext cx="3086100" cy="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57239DC-8968-4348-B59E-61945DF1AF8D}"/>
              </a:ext>
            </a:extLst>
          </p:cNvPr>
          <p:cNvCxnSpPr>
            <a:cxnSpLocks/>
          </p:cNvCxnSpPr>
          <p:nvPr/>
        </p:nvCxnSpPr>
        <p:spPr>
          <a:xfrm>
            <a:off x="6817156" y="3390900"/>
            <a:ext cx="1742644" cy="11617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B4CC389-2CC0-2642-8AFA-032234FF34E2}"/>
              </a:ext>
            </a:extLst>
          </p:cNvPr>
          <p:cNvCxnSpPr>
            <a:cxnSpLocks/>
          </p:cNvCxnSpPr>
          <p:nvPr/>
        </p:nvCxnSpPr>
        <p:spPr>
          <a:xfrm flipH="1">
            <a:off x="3489380" y="3390900"/>
            <a:ext cx="1742644" cy="116176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41684D2-FF44-0E4B-B623-087F0DF0DB9E}"/>
              </a:ext>
            </a:extLst>
          </p:cNvPr>
          <p:cNvPicPr>
            <a:picLocks noChangeAspect="1"/>
          </p:cNvPicPr>
          <p:nvPr/>
        </p:nvPicPr>
        <p:blipFill>
          <a:blip r:embed="rId2">
            <a:duotone>
              <a:schemeClr val="accent6">
                <a:shade val="45000"/>
                <a:satMod val="135000"/>
              </a:schemeClr>
              <a:prstClr val="white"/>
            </a:duotone>
          </a:blip>
          <a:stretch>
            <a:fillRect/>
          </a:stretch>
        </p:blipFill>
        <p:spPr>
          <a:xfrm flipH="1">
            <a:off x="1744637" y="4180349"/>
            <a:ext cx="876314" cy="673666"/>
          </a:xfrm>
          <a:prstGeom prst="rect">
            <a:avLst/>
          </a:prstGeom>
        </p:spPr>
      </p:pic>
      <p:pic>
        <p:nvPicPr>
          <p:cNvPr id="14" name="Picture 13">
            <a:extLst>
              <a:ext uri="{FF2B5EF4-FFF2-40B4-BE49-F238E27FC236}">
                <a16:creationId xmlns:a16="http://schemas.microsoft.com/office/drawing/2014/main" id="{839E128C-8A46-FF47-8C09-DD04962B1D2B}"/>
              </a:ext>
            </a:extLst>
          </p:cNvPr>
          <p:cNvPicPr>
            <a:picLocks noChangeAspect="1"/>
          </p:cNvPicPr>
          <p:nvPr/>
        </p:nvPicPr>
        <p:blipFill>
          <a:blip r:embed="rId3">
            <a:duotone>
              <a:schemeClr val="accent2">
                <a:shade val="45000"/>
                <a:satMod val="135000"/>
              </a:schemeClr>
              <a:prstClr val="white"/>
            </a:duotone>
          </a:blip>
          <a:stretch>
            <a:fillRect/>
          </a:stretch>
        </p:blipFill>
        <p:spPr>
          <a:xfrm>
            <a:off x="6019799" y="2127613"/>
            <a:ext cx="1263287" cy="1263287"/>
          </a:xfrm>
          <a:prstGeom prst="rect">
            <a:avLst/>
          </a:prstGeom>
        </p:spPr>
      </p:pic>
    </p:spTree>
    <p:extLst>
      <p:ext uri="{BB962C8B-B14F-4D97-AF65-F5344CB8AC3E}">
        <p14:creationId xmlns:p14="http://schemas.microsoft.com/office/powerpoint/2010/main" val="109196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Meaningful confounders</a:t>
            </a:r>
          </a:p>
        </p:txBody>
      </p:sp>
      <p:sp>
        <p:nvSpPr>
          <p:cNvPr id="3" name="Content Placeholder 2"/>
          <p:cNvSpPr>
            <a:spLocks noGrp="1"/>
          </p:cNvSpPr>
          <p:nvPr>
            <p:ph idx="1"/>
          </p:nvPr>
        </p:nvSpPr>
        <p:spPr/>
        <p:txBody>
          <a:bodyPr>
            <a:normAutofit/>
          </a:bodyPr>
          <a:lstStyle/>
          <a:p>
            <a:pPr marL="0" indent="0">
              <a:buNone/>
            </a:pPr>
            <a:r>
              <a:rPr lang="en-US" sz="3200" dirty="0">
                <a:solidFill>
                  <a:schemeClr val="bg1"/>
                </a:solidFill>
                <a:latin typeface="Franklin Gothic Medium" charset="0"/>
                <a:ea typeface="Franklin Gothic Medium" charset="0"/>
                <a:cs typeface="Franklin Gothic Medium" charset="0"/>
              </a:rPr>
              <a:t>1. How </a:t>
            </a:r>
            <a:r>
              <a:rPr lang="en-US" sz="3200" b="1" dirty="0">
                <a:solidFill>
                  <a:schemeClr val="accent4"/>
                </a:solidFill>
                <a:latin typeface="Franklin Gothic Medium" charset="0"/>
                <a:ea typeface="Franklin Gothic Medium" charset="0"/>
                <a:cs typeface="Franklin Gothic Medium" charset="0"/>
              </a:rPr>
              <a:t>imbalanced</a:t>
            </a:r>
            <a:r>
              <a:rPr lang="en-US" sz="3200" dirty="0">
                <a:solidFill>
                  <a:srgbClr val="79D758"/>
                </a:solidFill>
                <a:latin typeface="Franklin Gothic Medium" charset="0"/>
                <a:ea typeface="Franklin Gothic Medium" charset="0"/>
                <a:cs typeface="Franklin Gothic Medium" charset="0"/>
              </a:rPr>
              <a:t> </a:t>
            </a:r>
            <a:r>
              <a:rPr lang="en-US" sz="3200" dirty="0">
                <a:solidFill>
                  <a:schemeClr val="bg1"/>
                </a:solidFill>
                <a:latin typeface="Franklin Gothic Medium" charset="0"/>
                <a:ea typeface="Franklin Gothic Medium" charset="0"/>
                <a:cs typeface="Franklin Gothic Medium" charset="0"/>
              </a:rPr>
              <a:t>is the confounder between the exposure groups?</a:t>
            </a:r>
          </a:p>
          <a:p>
            <a:pPr marL="514350" indent="-514350">
              <a:buAutoNum type="arabicPeriod"/>
            </a:pPr>
            <a:endParaRPr lang="en-US" sz="3200" dirty="0">
              <a:solidFill>
                <a:schemeClr val="bg1"/>
              </a:solidFill>
              <a:latin typeface="Franklin Gothic Medium" charset="0"/>
              <a:ea typeface="Franklin Gothic Medium" charset="0"/>
              <a:cs typeface="Franklin Gothic Medium" charset="0"/>
            </a:endParaRPr>
          </a:p>
          <a:p>
            <a:pPr marL="0" indent="0">
              <a:buNone/>
            </a:pPr>
            <a:r>
              <a:rPr lang="en-US" sz="3200" dirty="0">
                <a:solidFill>
                  <a:schemeClr val="bg1"/>
                </a:solidFill>
                <a:latin typeface="Franklin Gothic Medium" charset="0"/>
                <a:ea typeface="Franklin Gothic Medium" charset="0"/>
                <a:cs typeface="Franklin Gothic Medium" charset="0"/>
              </a:rPr>
              <a:t>2. How </a:t>
            </a:r>
            <a:r>
              <a:rPr lang="en-US" sz="3200" b="1" dirty="0">
                <a:solidFill>
                  <a:schemeClr val="accent4"/>
                </a:solidFill>
                <a:latin typeface="Franklin Gothic Medium" charset="0"/>
                <a:ea typeface="Franklin Gothic Medium" charset="0"/>
                <a:cs typeface="Franklin Gothic Medium" charset="0"/>
              </a:rPr>
              <a:t>predictive</a:t>
            </a:r>
            <a:r>
              <a:rPr lang="en-US" sz="3200" dirty="0">
                <a:solidFill>
                  <a:srgbClr val="79D758"/>
                </a:solidFill>
                <a:latin typeface="Franklin Gothic Medium" charset="0"/>
                <a:ea typeface="Franklin Gothic Medium" charset="0"/>
                <a:cs typeface="Franklin Gothic Medium" charset="0"/>
              </a:rPr>
              <a:t> </a:t>
            </a:r>
            <a:r>
              <a:rPr lang="en-US" sz="3200" dirty="0">
                <a:solidFill>
                  <a:schemeClr val="bg1"/>
                </a:solidFill>
                <a:latin typeface="Franklin Gothic Medium" charset="0"/>
                <a:ea typeface="Franklin Gothic Medium" charset="0"/>
                <a:cs typeface="Franklin Gothic Medium" charset="0"/>
              </a:rPr>
              <a:t>is the confounder of the outcome?</a:t>
            </a:r>
          </a:p>
        </p:txBody>
      </p:sp>
    </p:spTree>
    <p:extLst>
      <p:ext uri="{BB962C8B-B14F-4D97-AF65-F5344CB8AC3E}">
        <p14:creationId xmlns:p14="http://schemas.microsoft.com/office/powerpoint/2010/main" val="30892849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59FC70-4E8C-FA44-8ACC-335DEDF20215}"/>
              </a:ext>
            </a:extLst>
          </p:cNvPr>
          <p:cNvSpPr>
            <a:spLocks noGrp="1"/>
          </p:cNvSpPr>
          <p:nvPr>
            <p:ph type="title"/>
          </p:nvPr>
        </p:nvSpPr>
        <p:spPr>
          <a:xfrm>
            <a:off x="838200" y="365125"/>
            <a:ext cx="10515600" cy="1325563"/>
          </a:xfrm>
        </p:spPr>
        <p:txBody>
          <a:bodyPr>
            <a:normAutofit/>
          </a:bodyPr>
          <a:lstStyle/>
          <a:p>
            <a:r>
              <a:rPr lang="en-US" sz="6000" dirty="0">
                <a:solidFill>
                  <a:schemeClr val="bg1"/>
                </a:solidFill>
                <a:latin typeface="Franklin Gothic Heavy" charset="0"/>
                <a:ea typeface="Franklin Gothic Heavy" charset="0"/>
                <a:cs typeface="Franklin Gothic Heavy" charset="0"/>
              </a:rPr>
              <a:t>Confounding</a:t>
            </a:r>
          </a:p>
        </p:txBody>
      </p:sp>
      <p:sp>
        <p:nvSpPr>
          <p:cNvPr id="8" name="TextBox 7">
            <a:extLst>
              <a:ext uri="{FF2B5EF4-FFF2-40B4-BE49-F238E27FC236}">
                <a16:creationId xmlns:a16="http://schemas.microsoft.com/office/drawing/2014/main" id="{FD4ABAA6-2E60-1943-823E-3DBC819192B3}"/>
              </a:ext>
            </a:extLst>
          </p:cNvPr>
          <p:cNvSpPr txBox="1"/>
          <p:nvPr/>
        </p:nvSpPr>
        <p:spPr>
          <a:xfrm>
            <a:off x="1744637" y="4552661"/>
            <a:ext cx="2710319" cy="666786"/>
          </a:xfrm>
          <a:prstGeom prst="rect">
            <a:avLst/>
          </a:prstGeom>
          <a:noFill/>
        </p:spPr>
        <p:txBody>
          <a:bodyPr wrap="square" rtlCol="0">
            <a:spAutoFit/>
          </a:bodyPr>
          <a:lstStyle/>
          <a:p>
            <a:r>
              <a:rPr lang="en-US" sz="3733" b="1" dirty="0">
                <a:solidFill>
                  <a:schemeClr val="accent4">
                    <a:lumMod val="50000"/>
                  </a:schemeClr>
                </a:solidFill>
                <a:latin typeface="Franklin Gothic Heavy" charset="0"/>
                <a:ea typeface="Franklin Gothic Heavy" charset="0"/>
                <a:cs typeface="Franklin Gothic Heavy" charset="0"/>
              </a:rPr>
              <a:t>Exposure</a:t>
            </a:r>
            <a:endParaRPr lang="en-US" sz="2133" b="1" dirty="0">
              <a:solidFill>
                <a:schemeClr val="accent4">
                  <a:lumMod val="50000"/>
                </a:schemeClr>
              </a:solidFill>
              <a:latin typeface="Franklin Gothic Heavy" charset="0"/>
              <a:ea typeface="Franklin Gothic Heavy" charset="0"/>
              <a:cs typeface="Franklin Gothic Heavy" charset="0"/>
            </a:endParaRPr>
          </a:p>
        </p:txBody>
      </p:sp>
      <p:sp>
        <p:nvSpPr>
          <p:cNvPr id="9" name="TextBox 8">
            <a:extLst>
              <a:ext uri="{FF2B5EF4-FFF2-40B4-BE49-F238E27FC236}">
                <a16:creationId xmlns:a16="http://schemas.microsoft.com/office/drawing/2014/main" id="{01CC116C-7A8D-DD4D-AA67-FDFB740C8823}"/>
              </a:ext>
            </a:extLst>
          </p:cNvPr>
          <p:cNvSpPr txBox="1"/>
          <p:nvPr/>
        </p:nvSpPr>
        <p:spPr>
          <a:xfrm>
            <a:off x="7650137" y="4552661"/>
            <a:ext cx="2710319" cy="666786"/>
          </a:xfrm>
          <a:prstGeom prst="rect">
            <a:avLst/>
          </a:prstGeom>
          <a:noFill/>
        </p:spPr>
        <p:txBody>
          <a:bodyPr wrap="square" rtlCol="0">
            <a:spAutoFit/>
          </a:bodyPr>
          <a:lstStyle/>
          <a:p>
            <a:r>
              <a:rPr lang="en-US" sz="3733" b="1" dirty="0">
                <a:solidFill>
                  <a:schemeClr val="accent4"/>
                </a:solidFill>
                <a:latin typeface="Franklin Gothic Heavy" charset="0"/>
                <a:ea typeface="Franklin Gothic Heavy" charset="0"/>
                <a:cs typeface="Franklin Gothic Heavy" charset="0"/>
              </a:rPr>
              <a:t>Outcome</a:t>
            </a:r>
            <a:endParaRPr lang="en-US" sz="2133" b="1" dirty="0">
              <a:solidFill>
                <a:schemeClr val="accent4"/>
              </a:solidFill>
              <a:latin typeface="Franklin Gothic Heavy" charset="0"/>
              <a:ea typeface="Franklin Gothic Heavy" charset="0"/>
              <a:cs typeface="Franklin Gothic Heavy" charset="0"/>
            </a:endParaRPr>
          </a:p>
        </p:txBody>
      </p:sp>
      <p:sp>
        <p:nvSpPr>
          <p:cNvPr id="10" name="TextBox 9">
            <a:extLst>
              <a:ext uri="{FF2B5EF4-FFF2-40B4-BE49-F238E27FC236}">
                <a16:creationId xmlns:a16="http://schemas.microsoft.com/office/drawing/2014/main" id="{842B83A5-4C27-DE48-B235-04F7048E3ADD}"/>
              </a:ext>
            </a:extLst>
          </p:cNvPr>
          <p:cNvSpPr txBox="1"/>
          <p:nvPr/>
        </p:nvSpPr>
        <p:spPr>
          <a:xfrm>
            <a:off x="4565151" y="2724114"/>
            <a:ext cx="2909297" cy="666786"/>
          </a:xfrm>
          <a:prstGeom prst="rect">
            <a:avLst/>
          </a:prstGeom>
          <a:noFill/>
        </p:spPr>
        <p:txBody>
          <a:bodyPr wrap="square" rtlCol="0">
            <a:spAutoFit/>
          </a:bodyPr>
          <a:lstStyle/>
          <a:p>
            <a:r>
              <a:rPr lang="en-US" sz="3733" b="1" dirty="0">
                <a:solidFill>
                  <a:srgbClr val="FFC000"/>
                </a:solidFill>
                <a:latin typeface="Franklin Gothic Heavy" charset="0"/>
                <a:ea typeface="Franklin Gothic Heavy" charset="0"/>
                <a:cs typeface="Franklin Gothic Heavy" charset="0"/>
              </a:rPr>
              <a:t>Confounder</a:t>
            </a:r>
            <a:endParaRPr lang="en-US" sz="2133" b="1" dirty="0">
              <a:solidFill>
                <a:srgbClr val="FFC000"/>
              </a:solidFill>
              <a:latin typeface="Franklin Gothic Heavy" charset="0"/>
              <a:ea typeface="Franklin Gothic Heavy" charset="0"/>
              <a:cs typeface="Franklin Gothic Heavy" charset="0"/>
            </a:endParaRPr>
          </a:p>
        </p:txBody>
      </p:sp>
      <p:cxnSp>
        <p:nvCxnSpPr>
          <p:cNvPr id="12" name="Straight Arrow Connector 11">
            <a:extLst>
              <a:ext uri="{FF2B5EF4-FFF2-40B4-BE49-F238E27FC236}">
                <a16:creationId xmlns:a16="http://schemas.microsoft.com/office/drawing/2014/main" id="{295CA80B-79A4-CE41-B645-0387B81C571D}"/>
              </a:ext>
            </a:extLst>
          </p:cNvPr>
          <p:cNvCxnSpPr/>
          <p:nvPr/>
        </p:nvCxnSpPr>
        <p:spPr>
          <a:xfrm>
            <a:off x="4353356" y="4886054"/>
            <a:ext cx="3086100" cy="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57239DC-8968-4348-B59E-61945DF1AF8D}"/>
              </a:ext>
            </a:extLst>
          </p:cNvPr>
          <p:cNvCxnSpPr>
            <a:cxnSpLocks/>
          </p:cNvCxnSpPr>
          <p:nvPr/>
        </p:nvCxnSpPr>
        <p:spPr>
          <a:xfrm>
            <a:off x="6817156" y="3390900"/>
            <a:ext cx="1742644" cy="116176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B4CC389-2CC0-2642-8AFA-032234FF34E2}"/>
              </a:ext>
            </a:extLst>
          </p:cNvPr>
          <p:cNvCxnSpPr>
            <a:cxnSpLocks/>
          </p:cNvCxnSpPr>
          <p:nvPr/>
        </p:nvCxnSpPr>
        <p:spPr>
          <a:xfrm flipH="1">
            <a:off x="3489380" y="3390900"/>
            <a:ext cx="1742644" cy="1161761"/>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41684D2-FF44-0E4B-B623-087F0DF0DB9E}"/>
              </a:ext>
            </a:extLst>
          </p:cNvPr>
          <p:cNvPicPr>
            <a:picLocks noChangeAspect="1"/>
          </p:cNvPicPr>
          <p:nvPr/>
        </p:nvPicPr>
        <p:blipFill>
          <a:blip r:embed="rId2">
            <a:duotone>
              <a:schemeClr val="accent6">
                <a:shade val="45000"/>
                <a:satMod val="135000"/>
              </a:schemeClr>
              <a:prstClr val="white"/>
            </a:duotone>
            <a:alphaModFix amt="20000"/>
          </a:blip>
          <a:stretch>
            <a:fillRect/>
          </a:stretch>
        </p:blipFill>
        <p:spPr>
          <a:xfrm flipH="1">
            <a:off x="1744637" y="4180349"/>
            <a:ext cx="876314" cy="673666"/>
          </a:xfrm>
          <a:prstGeom prst="rect">
            <a:avLst/>
          </a:prstGeom>
        </p:spPr>
      </p:pic>
      <p:pic>
        <p:nvPicPr>
          <p:cNvPr id="14" name="Picture 13">
            <a:extLst>
              <a:ext uri="{FF2B5EF4-FFF2-40B4-BE49-F238E27FC236}">
                <a16:creationId xmlns:a16="http://schemas.microsoft.com/office/drawing/2014/main" id="{839E128C-8A46-FF47-8C09-DD04962B1D2B}"/>
              </a:ext>
            </a:extLst>
          </p:cNvPr>
          <p:cNvPicPr>
            <a:picLocks noChangeAspect="1"/>
          </p:cNvPicPr>
          <p:nvPr/>
        </p:nvPicPr>
        <p:blipFill>
          <a:blip r:embed="rId3">
            <a:duotone>
              <a:schemeClr val="accent2">
                <a:shade val="45000"/>
                <a:satMod val="135000"/>
              </a:schemeClr>
              <a:prstClr val="white"/>
            </a:duotone>
          </a:blip>
          <a:stretch>
            <a:fillRect/>
          </a:stretch>
        </p:blipFill>
        <p:spPr>
          <a:xfrm>
            <a:off x="6019799" y="2127613"/>
            <a:ext cx="1263287" cy="1263287"/>
          </a:xfrm>
          <a:prstGeom prst="rect">
            <a:avLst/>
          </a:prstGeom>
        </p:spPr>
      </p:pic>
    </p:spTree>
    <p:extLst>
      <p:ext uri="{BB962C8B-B14F-4D97-AF65-F5344CB8AC3E}">
        <p14:creationId xmlns:p14="http://schemas.microsoft.com/office/powerpoint/2010/main" val="308260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73487-C8BC-0645-8C59-77FB0B589886}"/>
              </a:ext>
            </a:extLst>
          </p:cNvPr>
          <p:cNvSpPr>
            <a:spLocks noGrp="1"/>
          </p:cNvSpPr>
          <p:nvPr>
            <p:ph type="title"/>
          </p:nvPr>
        </p:nvSpPr>
        <p:spPr/>
        <p:txBody>
          <a:bodyPr/>
          <a:lstStyle/>
          <a:p>
            <a:r>
              <a:rPr lang="en-US" dirty="0"/>
              <a:t>Potential outcomes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9498A42-8731-0D4D-A125-BBB20F9CAE28}"/>
                  </a:ext>
                </a:extLst>
              </p:cNvPr>
              <p:cNvSpPr txBox="1"/>
              <p:nvPr/>
            </p:nvSpPr>
            <p:spPr>
              <a:xfrm>
                <a:off x="6895474" y="2732196"/>
                <a:ext cx="2434193" cy="123110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1"/>
                          </a:solidFill>
                          <a:latin typeface="Cambria Math" panose="02040503050406030204" pitchFamily="18" charset="0"/>
                        </a:rPr>
                        <m:t>1</m:t>
                      </m:r>
                      <m:r>
                        <a:rPr lang="en-US" sz="8000" b="0" i="1" smtClean="0">
                          <a:solidFill>
                            <a:schemeClr val="bg1"/>
                          </a:solidFill>
                          <a:latin typeface="Cambria Math" panose="02040503050406030204" pitchFamily="18" charset="0"/>
                        </a:rPr>
                        <m:t>)</m:t>
                      </m:r>
                    </m:oMath>
                  </m:oMathPara>
                </a14:m>
                <a:endParaRPr lang="en-US" sz="8000" dirty="0"/>
              </a:p>
            </p:txBody>
          </p:sp>
        </mc:Choice>
        <mc:Fallback>
          <p:sp>
            <p:nvSpPr>
              <p:cNvPr id="4" name="TextBox 3">
                <a:extLst>
                  <a:ext uri="{FF2B5EF4-FFF2-40B4-BE49-F238E27FC236}">
                    <a16:creationId xmlns:a16="http://schemas.microsoft.com/office/drawing/2014/main" id="{99498A42-8731-0D4D-A125-BBB20F9CAE28}"/>
                  </a:ext>
                </a:extLst>
              </p:cNvPr>
              <p:cNvSpPr txBox="1">
                <a:spLocks noRot="1" noChangeAspect="1" noMove="1" noResize="1" noEditPoints="1" noAdjustHandles="1" noChangeArrowheads="1" noChangeShapeType="1" noTextEdit="1"/>
              </p:cNvSpPr>
              <p:nvPr/>
            </p:nvSpPr>
            <p:spPr>
              <a:xfrm>
                <a:off x="6895474" y="2732196"/>
                <a:ext cx="2434193" cy="1231106"/>
              </a:xfrm>
              <a:prstGeom prst="rect">
                <a:avLst/>
              </a:prstGeom>
              <a:blipFill>
                <a:blip r:embed="rId3"/>
                <a:stretch>
                  <a:fillRect l="-8290" r="-13472" b="-336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F5F2976-EB6C-9C45-8C70-6590F4F78539}"/>
                  </a:ext>
                </a:extLst>
              </p:cNvPr>
              <p:cNvSpPr txBox="1"/>
              <p:nvPr/>
            </p:nvSpPr>
            <p:spPr>
              <a:xfrm>
                <a:off x="2846224" y="2732196"/>
                <a:ext cx="2434193" cy="123110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6"/>
                          </a:solidFill>
                          <a:latin typeface="Cambria Math" panose="02040503050406030204" pitchFamily="18" charset="0"/>
                        </a:rPr>
                        <m:t>0</m:t>
                      </m:r>
                      <m:r>
                        <a:rPr lang="en-US" sz="8000" b="0" i="1" smtClean="0">
                          <a:solidFill>
                            <a:schemeClr val="bg1"/>
                          </a:solidFill>
                          <a:latin typeface="Cambria Math" panose="02040503050406030204" pitchFamily="18" charset="0"/>
                        </a:rPr>
                        <m:t>)</m:t>
                      </m:r>
                    </m:oMath>
                  </m:oMathPara>
                </a14:m>
                <a:endParaRPr lang="en-US" sz="8000" dirty="0"/>
              </a:p>
            </p:txBody>
          </p:sp>
        </mc:Choice>
        <mc:Fallback>
          <p:sp>
            <p:nvSpPr>
              <p:cNvPr id="5" name="TextBox 4">
                <a:extLst>
                  <a:ext uri="{FF2B5EF4-FFF2-40B4-BE49-F238E27FC236}">
                    <a16:creationId xmlns:a16="http://schemas.microsoft.com/office/drawing/2014/main" id="{6F5F2976-EB6C-9C45-8C70-6590F4F78539}"/>
                  </a:ext>
                </a:extLst>
              </p:cNvPr>
              <p:cNvSpPr txBox="1">
                <a:spLocks noRot="1" noChangeAspect="1" noMove="1" noResize="1" noEditPoints="1" noAdjustHandles="1" noChangeArrowheads="1" noChangeShapeType="1" noTextEdit="1"/>
              </p:cNvSpPr>
              <p:nvPr/>
            </p:nvSpPr>
            <p:spPr>
              <a:xfrm>
                <a:off x="2846224" y="2732196"/>
                <a:ext cx="2434193" cy="1231106"/>
              </a:xfrm>
              <a:prstGeom prst="rect">
                <a:avLst/>
              </a:prstGeom>
              <a:blipFill>
                <a:blip r:embed="rId4"/>
                <a:stretch>
                  <a:fillRect l="-8290" r="-13990" b="-336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1D5246C-D950-294B-A03C-526679FEBC26}"/>
                  </a:ext>
                </a:extLst>
              </p:cNvPr>
              <p:cNvSpPr txBox="1"/>
              <p:nvPr/>
            </p:nvSpPr>
            <p:spPr>
              <a:xfrm>
                <a:off x="5758997" y="2929235"/>
                <a:ext cx="750205" cy="9233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6000" b="0" i="1" smtClean="0">
                          <a:solidFill>
                            <a:schemeClr val="bg1"/>
                          </a:solidFill>
                          <a:latin typeface="Cambria Math" panose="02040503050406030204" pitchFamily="18" charset="0"/>
                        </a:rPr>
                        <m:t>−</m:t>
                      </m:r>
                    </m:oMath>
                  </m:oMathPara>
                </a14:m>
                <a:endParaRPr lang="en-US" sz="6000" dirty="0">
                  <a:solidFill>
                    <a:schemeClr val="bg1"/>
                  </a:solidFill>
                </a:endParaRPr>
              </a:p>
            </p:txBody>
          </p:sp>
        </mc:Choice>
        <mc:Fallback>
          <p:sp>
            <p:nvSpPr>
              <p:cNvPr id="8" name="TextBox 7">
                <a:extLst>
                  <a:ext uri="{FF2B5EF4-FFF2-40B4-BE49-F238E27FC236}">
                    <a16:creationId xmlns:a16="http://schemas.microsoft.com/office/drawing/2014/main" id="{71D5246C-D950-294B-A03C-526679FEBC26}"/>
                  </a:ext>
                </a:extLst>
              </p:cNvPr>
              <p:cNvSpPr txBox="1">
                <a:spLocks noRot="1" noChangeAspect="1" noMove="1" noResize="1" noEditPoints="1" noAdjustHandles="1" noChangeArrowheads="1" noChangeShapeType="1" noTextEdit="1"/>
              </p:cNvSpPr>
              <p:nvPr/>
            </p:nvSpPr>
            <p:spPr>
              <a:xfrm>
                <a:off x="5758997" y="2929235"/>
                <a:ext cx="750205" cy="923330"/>
              </a:xfrm>
              <a:prstGeom prst="rect">
                <a:avLst/>
              </a:prstGeom>
              <a:blipFill>
                <a:blip r:embed="rId5"/>
                <a:stretch>
                  <a:fillRect l="-3279" r="-3279"/>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03732655-6793-1241-B871-9E1D175659B6}"/>
              </a:ext>
            </a:extLst>
          </p:cNvPr>
          <p:cNvPicPr>
            <a:picLocks noChangeAspect="1"/>
          </p:cNvPicPr>
          <p:nvPr/>
        </p:nvPicPr>
        <p:blipFill>
          <a:blip r:embed="rId6">
            <a:duotone>
              <a:schemeClr val="accent6">
                <a:shade val="45000"/>
                <a:satMod val="135000"/>
              </a:schemeClr>
              <a:prstClr val="white"/>
            </a:duotone>
          </a:blip>
          <a:stretch>
            <a:fillRect/>
          </a:stretch>
        </p:blipFill>
        <p:spPr>
          <a:xfrm>
            <a:off x="3727033" y="4453268"/>
            <a:ext cx="1072295" cy="536148"/>
          </a:xfrm>
          <a:prstGeom prst="rect">
            <a:avLst/>
          </a:prstGeom>
        </p:spPr>
      </p:pic>
      <p:pic>
        <p:nvPicPr>
          <p:cNvPr id="10" name="Picture 9">
            <a:extLst>
              <a:ext uri="{FF2B5EF4-FFF2-40B4-BE49-F238E27FC236}">
                <a16:creationId xmlns:a16="http://schemas.microsoft.com/office/drawing/2014/main" id="{F44A3E15-1633-BA45-B450-D7B3F3D823E7}"/>
              </a:ext>
            </a:extLst>
          </p:cNvPr>
          <p:cNvPicPr>
            <a:picLocks noChangeAspect="1"/>
          </p:cNvPicPr>
          <p:nvPr/>
        </p:nvPicPr>
        <p:blipFill>
          <a:blip r:embed="rId6">
            <a:duotone>
              <a:schemeClr val="accent1">
                <a:shade val="45000"/>
                <a:satMod val="135000"/>
              </a:schemeClr>
              <a:prstClr val="white"/>
            </a:duotone>
          </a:blip>
          <a:stretch>
            <a:fillRect/>
          </a:stretch>
        </p:blipFill>
        <p:spPr>
          <a:xfrm>
            <a:off x="7763111" y="4468662"/>
            <a:ext cx="1072295" cy="536148"/>
          </a:xfrm>
          <a:prstGeom prst="rect">
            <a:avLst/>
          </a:prstGeom>
        </p:spPr>
      </p:pic>
    </p:spTree>
    <p:extLst>
      <p:ext uri="{BB962C8B-B14F-4D97-AF65-F5344CB8AC3E}">
        <p14:creationId xmlns:p14="http://schemas.microsoft.com/office/powerpoint/2010/main" val="88489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885497" y="2095568"/>
            <a:ext cx="471424" cy="1368312"/>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0" name="Group 9"/>
          <p:cNvGrpSpPr/>
          <p:nvPr/>
        </p:nvGrpSpPr>
        <p:grpSpPr>
          <a:xfrm>
            <a:off x="3385133" y="1395021"/>
            <a:ext cx="365760" cy="1309512"/>
            <a:chOff x="2692399" y="2184397"/>
            <a:chExt cx="274320" cy="982134"/>
          </a:xfrm>
        </p:grpSpPr>
        <p:sp>
          <p:nvSpPr>
            <p:cNvPr id="11" name="Oval 10"/>
            <p:cNvSpPr/>
            <p:nvPr/>
          </p:nvSpPr>
          <p:spPr bwMode="auto">
            <a:xfrm>
              <a:off x="2692399" y="2184397"/>
              <a:ext cx="274320" cy="274320"/>
            </a:xfrm>
            <a:prstGeom prst="ellipse">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3" name="Group 72"/>
          <p:cNvGrpSpPr/>
          <p:nvPr/>
        </p:nvGrpSpPr>
        <p:grpSpPr>
          <a:xfrm>
            <a:off x="7467236" y="3323864"/>
            <a:ext cx="365760" cy="1309512"/>
            <a:chOff x="2368178" y="2124654"/>
            <a:chExt cx="274320" cy="982134"/>
          </a:xfrm>
        </p:grpSpPr>
        <p:grpSp>
          <p:nvGrpSpPr>
            <p:cNvPr id="55" name="Group 54"/>
            <p:cNvGrpSpPr/>
            <p:nvPr/>
          </p:nvGrpSpPr>
          <p:grpSpPr>
            <a:xfrm>
              <a:off x="2368178" y="2124654"/>
              <a:ext cx="274320" cy="982134"/>
              <a:chOff x="2692399" y="2184397"/>
              <a:chExt cx="274320" cy="982134"/>
            </a:xfrm>
          </p:grpSpPr>
          <p:sp>
            <p:nvSpPr>
              <p:cNvPr id="56" name="Oval 55"/>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7" name="Rectangle 56"/>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1" name="Group 60"/>
            <p:cNvGrpSpPr/>
            <p:nvPr/>
          </p:nvGrpSpPr>
          <p:grpSpPr>
            <a:xfrm>
              <a:off x="2368178" y="2240639"/>
              <a:ext cx="274320" cy="113533"/>
              <a:chOff x="1237102" y="1657048"/>
              <a:chExt cx="1598445" cy="433900"/>
            </a:xfrm>
          </p:grpSpPr>
          <p:grpSp>
            <p:nvGrpSpPr>
              <p:cNvPr id="62" name="Group 61"/>
              <p:cNvGrpSpPr/>
              <p:nvPr/>
            </p:nvGrpSpPr>
            <p:grpSpPr>
              <a:xfrm>
                <a:off x="1517980" y="1688757"/>
                <a:ext cx="1070783" cy="402191"/>
                <a:chOff x="1517980" y="1688757"/>
                <a:chExt cx="1070783" cy="402191"/>
              </a:xfrm>
            </p:grpSpPr>
            <p:sp>
              <p:nvSpPr>
                <p:cNvPr id="67" name="Oval 66"/>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 name="Rectangle 67"/>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 name="Rectangle 68"/>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 name="Straight Connector 69"/>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1" name="Straight Connector 70"/>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2" name="Straight Connector 71"/>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3" name="Straight Connector 62"/>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 name="Group 15"/>
          <p:cNvGrpSpPr/>
          <p:nvPr/>
        </p:nvGrpSpPr>
        <p:grpSpPr>
          <a:xfrm>
            <a:off x="1536324" y="2924511"/>
            <a:ext cx="365760" cy="1309512"/>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4" name="Group 73"/>
          <p:cNvGrpSpPr/>
          <p:nvPr/>
        </p:nvGrpSpPr>
        <p:grpSpPr>
          <a:xfrm>
            <a:off x="6523323" y="1654493"/>
            <a:ext cx="365760" cy="1309512"/>
            <a:chOff x="2368178" y="2124654"/>
            <a:chExt cx="274320" cy="982134"/>
          </a:xfrm>
        </p:grpSpPr>
        <p:grpSp>
          <p:nvGrpSpPr>
            <p:cNvPr id="75" name="Group 74"/>
            <p:cNvGrpSpPr/>
            <p:nvPr/>
          </p:nvGrpSpPr>
          <p:grpSpPr>
            <a:xfrm>
              <a:off x="2368178" y="2124654"/>
              <a:ext cx="274320" cy="982134"/>
              <a:chOff x="2692399" y="2184397"/>
              <a:chExt cx="274320" cy="982134"/>
            </a:xfrm>
          </p:grpSpPr>
          <p:sp>
            <p:nvSpPr>
              <p:cNvPr id="88" name="Oval 8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9" name="Rectangle 8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6" name="Group 75"/>
            <p:cNvGrpSpPr/>
            <p:nvPr/>
          </p:nvGrpSpPr>
          <p:grpSpPr>
            <a:xfrm>
              <a:off x="2368178" y="2240639"/>
              <a:ext cx="274320" cy="113533"/>
              <a:chOff x="1237102" y="1657048"/>
              <a:chExt cx="1598445" cy="433900"/>
            </a:xfrm>
          </p:grpSpPr>
          <p:grpSp>
            <p:nvGrpSpPr>
              <p:cNvPr id="77" name="Group 76"/>
              <p:cNvGrpSpPr/>
              <p:nvPr/>
            </p:nvGrpSpPr>
            <p:grpSpPr>
              <a:xfrm>
                <a:off x="1517980" y="1688757"/>
                <a:ext cx="1070783" cy="402191"/>
                <a:chOff x="1517980" y="1688757"/>
                <a:chExt cx="1070783" cy="402191"/>
              </a:xfrm>
            </p:grpSpPr>
            <p:sp>
              <p:nvSpPr>
                <p:cNvPr id="82" name="Oval 81"/>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3" name="Rectangle 82"/>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4" name="Rectangle 83"/>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85" name="Straight Connector 84"/>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6" name="Straight Connector 85"/>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7" name="Straight Connector 86"/>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78" name="Straight Connector 77"/>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39" name="Group 138"/>
          <p:cNvGrpSpPr/>
          <p:nvPr/>
        </p:nvGrpSpPr>
        <p:grpSpPr>
          <a:xfrm>
            <a:off x="879796" y="1521563"/>
            <a:ext cx="365760" cy="1309512"/>
            <a:chOff x="2692399" y="2184397"/>
            <a:chExt cx="274320" cy="982134"/>
          </a:xfrm>
        </p:grpSpPr>
        <p:sp>
          <p:nvSpPr>
            <p:cNvPr id="152" name="Oval 151"/>
            <p:cNvSpPr/>
            <p:nvPr/>
          </p:nvSpPr>
          <p:spPr bwMode="auto">
            <a:xfrm>
              <a:off x="2692399" y="2184397"/>
              <a:ext cx="274320" cy="274320"/>
            </a:xfrm>
            <a:prstGeom prst="ellipse">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70" name="Oval 169"/>
          <p:cNvSpPr/>
          <p:nvPr/>
        </p:nvSpPr>
        <p:spPr bwMode="auto">
          <a:xfrm>
            <a:off x="-117767" y="897416"/>
            <a:ext cx="4876800" cy="4876800"/>
          </a:xfrm>
          <a:prstGeom prst="ellipse">
            <a:avLst/>
          </a:prstGeom>
          <a:noFill/>
          <a:ln w="76200" cap="flat" cmpd="sng" algn="ctr">
            <a:solidFill>
              <a:schemeClr val="accent6"/>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71" name="Oval 170"/>
          <p:cNvSpPr/>
          <p:nvPr/>
        </p:nvSpPr>
        <p:spPr bwMode="auto">
          <a:xfrm>
            <a:off x="5245751" y="29548"/>
            <a:ext cx="6400800" cy="6400800"/>
          </a:xfrm>
          <a:prstGeom prst="ellipse">
            <a:avLst/>
          </a:prstGeom>
          <a:noFill/>
          <a:ln w="76200" cap="flat" cmpd="sng" algn="ctr">
            <a:solidFill>
              <a:schemeClr val="accent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19" name="Group 18"/>
          <p:cNvGrpSpPr/>
          <p:nvPr/>
        </p:nvGrpSpPr>
        <p:grpSpPr>
          <a:xfrm>
            <a:off x="6627891" y="3600304"/>
            <a:ext cx="365760" cy="1309512"/>
            <a:chOff x="2692399" y="2184397"/>
            <a:chExt cx="274320" cy="982134"/>
          </a:xfrm>
          <a:solidFill>
            <a:schemeClr val="accent4"/>
          </a:solidFill>
        </p:grpSpPr>
        <p:sp>
          <p:nvSpPr>
            <p:cNvPr id="20" name="Oval 1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 name="Rectangle 2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 name="Group 24"/>
          <p:cNvGrpSpPr/>
          <p:nvPr/>
        </p:nvGrpSpPr>
        <p:grpSpPr>
          <a:xfrm>
            <a:off x="6077592" y="2640039"/>
            <a:ext cx="365760" cy="1309512"/>
            <a:chOff x="2692399" y="2184397"/>
            <a:chExt cx="274320" cy="982134"/>
          </a:xfrm>
          <a:solidFill>
            <a:schemeClr val="accent4"/>
          </a:solidFill>
        </p:grpSpPr>
        <p:sp>
          <p:nvSpPr>
            <p:cNvPr id="26" name="Oval 25"/>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 name="Rectangle 26"/>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7" name="Group 36"/>
          <p:cNvGrpSpPr/>
          <p:nvPr/>
        </p:nvGrpSpPr>
        <p:grpSpPr>
          <a:xfrm>
            <a:off x="8249587" y="3052717"/>
            <a:ext cx="365760" cy="1309512"/>
            <a:chOff x="2692399" y="2184397"/>
            <a:chExt cx="274320" cy="982134"/>
          </a:xfrm>
          <a:solidFill>
            <a:schemeClr val="accent4"/>
          </a:solidFill>
        </p:grpSpPr>
        <p:sp>
          <p:nvSpPr>
            <p:cNvPr id="38" name="Oval 37"/>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 name="Rectangle 38"/>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0" name="Group 39"/>
          <p:cNvGrpSpPr/>
          <p:nvPr/>
        </p:nvGrpSpPr>
        <p:grpSpPr>
          <a:xfrm>
            <a:off x="8737281" y="4274416"/>
            <a:ext cx="365760" cy="1309512"/>
            <a:chOff x="2692399" y="2184397"/>
            <a:chExt cx="274320" cy="982134"/>
          </a:xfrm>
          <a:solidFill>
            <a:schemeClr val="accent4"/>
          </a:solidFill>
        </p:grpSpPr>
        <p:sp>
          <p:nvSpPr>
            <p:cNvPr id="41" name="Oval 40"/>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 name="Rectangle 41"/>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2" name="Group 51"/>
          <p:cNvGrpSpPr/>
          <p:nvPr/>
        </p:nvGrpSpPr>
        <p:grpSpPr>
          <a:xfrm>
            <a:off x="10636800" y="1442920"/>
            <a:ext cx="365760" cy="1309512"/>
            <a:chOff x="2692399" y="2184397"/>
            <a:chExt cx="274320" cy="982134"/>
          </a:xfrm>
          <a:solidFill>
            <a:schemeClr val="accent4"/>
          </a:solidFill>
        </p:grpSpPr>
        <p:sp>
          <p:nvSpPr>
            <p:cNvPr id="53" name="Oval 52"/>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4" name="Rectangle 53"/>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89" name="Group 188"/>
          <p:cNvGrpSpPr/>
          <p:nvPr/>
        </p:nvGrpSpPr>
        <p:grpSpPr>
          <a:xfrm>
            <a:off x="9427405" y="3551471"/>
            <a:ext cx="365760" cy="1309512"/>
            <a:chOff x="2692399" y="2184397"/>
            <a:chExt cx="274320" cy="982134"/>
          </a:xfrm>
          <a:solidFill>
            <a:schemeClr val="accent4"/>
          </a:solidFill>
        </p:grpSpPr>
        <p:sp>
          <p:nvSpPr>
            <p:cNvPr id="190" name="Oval 18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1" name="Rectangle 19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 name="Group 4"/>
          <p:cNvGrpSpPr/>
          <p:nvPr/>
        </p:nvGrpSpPr>
        <p:grpSpPr>
          <a:xfrm>
            <a:off x="2789536" y="1767085"/>
            <a:ext cx="365760" cy="1309512"/>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2" name="Group 21"/>
          <p:cNvGrpSpPr/>
          <p:nvPr/>
        </p:nvGrpSpPr>
        <p:grpSpPr>
          <a:xfrm>
            <a:off x="783561" y="3398644"/>
            <a:ext cx="365760" cy="1309512"/>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944067" y="1687272"/>
            <a:ext cx="245019" cy="140315"/>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chemeClr val="accent5"/>
                </a:solidFill>
                <a:latin typeface="Arial" charset="0"/>
              </a:endParaRPr>
            </a:p>
          </p:txBody>
        </p:sp>
        <p:sp>
          <p:nvSpPr>
            <p:cNvPr id="148" name="Rectangle 147"/>
            <p:cNvSpPr/>
            <p:nvPr/>
          </p:nvSpPr>
          <p:spPr bwMode="auto">
            <a:xfrm>
              <a:off x="1517980" y="1696198"/>
              <a:ext cx="189224" cy="394750"/>
            </a:xfrm>
            <a:prstGeom prst="rect">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1129254" y="1687272"/>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3">
            <a:duotone>
              <a:schemeClr val="accent2">
                <a:shade val="45000"/>
                <a:satMod val="135000"/>
              </a:schemeClr>
              <a:prstClr val="white"/>
            </a:duotone>
          </a:blip>
          <a:stretch>
            <a:fillRect/>
          </a:stretch>
        </p:blipFill>
        <p:spPr>
          <a:xfrm>
            <a:off x="1119299" y="1652287"/>
            <a:ext cx="265975" cy="265975"/>
          </a:xfrm>
          <a:prstGeom prst="rect">
            <a:avLst/>
          </a:prstGeom>
        </p:spPr>
      </p:pic>
      <p:cxnSp>
        <p:nvCxnSpPr>
          <p:cNvPr id="143" name="Straight Connector 142"/>
          <p:cNvCxnSpPr/>
          <p:nvPr/>
        </p:nvCxnSpPr>
        <p:spPr bwMode="auto">
          <a:xfrm flipV="1">
            <a:off x="1133966" y="1708743"/>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879797" y="1676210"/>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879797" y="1708743"/>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p:cNvSpPr/>
          <p:nvPr/>
        </p:nvSpPr>
        <p:spPr bwMode="auto">
          <a:xfrm>
            <a:off x="8397238" y="3096244"/>
            <a:ext cx="76741" cy="10908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38" name="Group 237"/>
          <p:cNvGrpSpPr/>
          <p:nvPr/>
        </p:nvGrpSpPr>
        <p:grpSpPr>
          <a:xfrm>
            <a:off x="3281159" y="3043683"/>
            <a:ext cx="499200" cy="1309512"/>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45" name="Group 244"/>
          <p:cNvGrpSpPr/>
          <p:nvPr/>
        </p:nvGrpSpPr>
        <p:grpSpPr>
          <a:xfrm>
            <a:off x="9566839" y="1776024"/>
            <a:ext cx="499200" cy="1309512"/>
            <a:chOff x="587671" y="2548983"/>
            <a:chExt cx="374400" cy="982134"/>
          </a:xfrm>
        </p:grpSpPr>
        <p:grpSp>
          <p:nvGrpSpPr>
            <p:cNvPr id="246" name="Group 245"/>
            <p:cNvGrpSpPr/>
            <p:nvPr/>
          </p:nvGrpSpPr>
          <p:grpSpPr>
            <a:xfrm>
              <a:off x="587671" y="2548983"/>
              <a:ext cx="274320" cy="982134"/>
              <a:chOff x="2692399" y="2184397"/>
              <a:chExt cx="274320" cy="982134"/>
            </a:xfrm>
          </p:grpSpPr>
          <p:sp>
            <p:nvSpPr>
              <p:cNvPr id="250" name="Oval 249"/>
              <p:cNvSpPr/>
              <p:nvPr/>
            </p:nvSpPr>
            <p:spPr bwMode="auto">
              <a:xfrm>
                <a:off x="2692399" y="2184397"/>
                <a:ext cx="274320" cy="274320"/>
              </a:xfrm>
              <a:prstGeom prst="ellipse">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chemeClr val="accent5"/>
                  </a:solidFill>
                  <a:latin typeface="Arial" charset="0"/>
                </a:endParaRPr>
              </a:p>
            </p:txBody>
          </p:sp>
          <p:sp>
            <p:nvSpPr>
              <p:cNvPr id="251" name="Rectangle 250"/>
              <p:cNvSpPr/>
              <p:nvPr/>
            </p:nvSpPr>
            <p:spPr bwMode="auto">
              <a:xfrm>
                <a:off x="2711026" y="2539997"/>
                <a:ext cx="237067" cy="626534"/>
              </a:xfrm>
              <a:prstGeom prst="rect">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chemeClr val="accent5"/>
                  </a:solidFill>
                  <a:latin typeface="Arial" charset="0"/>
                </a:endParaRPr>
              </a:p>
            </p:txBody>
          </p:sp>
        </p:grpSp>
        <p:pic>
          <p:nvPicPr>
            <p:cNvPr id="247" name="Picture 246"/>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9" name="Rounded Rectangle 248"/>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2" name="Group 251"/>
          <p:cNvGrpSpPr/>
          <p:nvPr/>
        </p:nvGrpSpPr>
        <p:grpSpPr>
          <a:xfrm>
            <a:off x="7073523" y="1833464"/>
            <a:ext cx="471424" cy="1368312"/>
            <a:chOff x="1414123" y="1571676"/>
            <a:chExt cx="353568" cy="1026234"/>
          </a:xfrm>
        </p:grpSpPr>
        <p:grpSp>
          <p:nvGrpSpPr>
            <p:cNvPr id="253" name="Group 252"/>
            <p:cNvGrpSpPr/>
            <p:nvPr/>
          </p:nvGrpSpPr>
          <p:grpSpPr>
            <a:xfrm>
              <a:off x="1446433" y="1615776"/>
              <a:ext cx="274320" cy="982134"/>
              <a:chOff x="2692399" y="2184397"/>
              <a:chExt cx="274320" cy="982134"/>
            </a:xfrm>
          </p:grpSpPr>
          <p:sp>
            <p:nvSpPr>
              <p:cNvPr id="258" name="Oval 25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9" name="Rectangle 25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54" name="Teardrop 253"/>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5" name="Teardrop 254"/>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6" name="Rounded Rectangle 255"/>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7" name="Rounded Rectangle 256"/>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0" name="Group 259"/>
          <p:cNvGrpSpPr/>
          <p:nvPr/>
        </p:nvGrpSpPr>
        <p:grpSpPr>
          <a:xfrm>
            <a:off x="7922112" y="1389517"/>
            <a:ext cx="365760" cy="1309512"/>
            <a:chOff x="2092152" y="1325314"/>
            <a:chExt cx="274320" cy="982134"/>
          </a:xfrm>
        </p:grpSpPr>
        <p:grpSp>
          <p:nvGrpSpPr>
            <p:cNvPr id="261" name="Group 260"/>
            <p:cNvGrpSpPr/>
            <p:nvPr/>
          </p:nvGrpSpPr>
          <p:grpSpPr>
            <a:xfrm>
              <a:off x="2092152" y="1325314"/>
              <a:ext cx="274320" cy="982134"/>
              <a:chOff x="2692399" y="2184397"/>
              <a:chExt cx="274320" cy="982134"/>
            </a:xfrm>
          </p:grpSpPr>
          <p:sp>
            <p:nvSpPr>
              <p:cNvPr id="263" name="Oval 26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4" name="Rectangle 26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2" name="Heart 261"/>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5" name="Group 264"/>
          <p:cNvGrpSpPr/>
          <p:nvPr/>
        </p:nvGrpSpPr>
        <p:grpSpPr>
          <a:xfrm>
            <a:off x="10323617" y="2986505"/>
            <a:ext cx="365760" cy="1309512"/>
            <a:chOff x="2092152" y="1325314"/>
            <a:chExt cx="274320" cy="982134"/>
          </a:xfrm>
        </p:grpSpPr>
        <p:grpSp>
          <p:nvGrpSpPr>
            <p:cNvPr id="266" name="Group 265"/>
            <p:cNvGrpSpPr/>
            <p:nvPr/>
          </p:nvGrpSpPr>
          <p:grpSpPr>
            <a:xfrm>
              <a:off x="2092152" y="1325314"/>
              <a:ext cx="274320" cy="982134"/>
              <a:chOff x="2692399" y="2184397"/>
              <a:chExt cx="274320" cy="982134"/>
            </a:xfrm>
          </p:grpSpPr>
          <p:sp>
            <p:nvSpPr>
              <p:cNvPr id="268" name="Oval 26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9" name="Rectangle 26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7" name="Heart 266"/>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0" name="Chord 269"/>
          <p:cNvSpPr/>
          <p:nvPr/>
        </p:nvSpPr>
        <p:spPr bwMode="auto">
          <a:xfrm rot="17528077">
            <a:off x="6724019" y="3669721"/>
            <a:ext cx="225893" cy="207569"/>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1" name="Chord 270"/>
          <p:cNvSpPr/>
          <p:nvPr/>
        </p:nvSpPr>
        <p:spPr bwMode="auto">
          <a:xfrm rot="17528077">
            <a:off x="10694229" y="1513873"/>
            <a:ext cx="272252" cy="193643"/>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73" name="Group 272"/>
          <p:cNvGrpSpPr/>
          <p:nvPr/>
        </p:nvGrpSpPr>
        <p:grpSpPr>
          <a:xfrm>
            <a:off x="2434885" y="3280749"/>
            <a:ext cx="365760" cy="1309512"/>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309" name="Group 308"/>
          <p:cNvGrpSpPr/>
          <p:nvPr/>
        </p:nvGrpSpPr>
        <p:grpSpPr>
          <a:xfrm>
            <a:off x="8927127" y="2159939"/>
            <a:ext cx="365760" cy="1309512"/>
            <a:chOff x="2692399" y="2184397"/>
            <a:chExt cx="274320" cy="982134"/>
          </a:xfrm>
        </p:grpSpPr>
        <p:sp>
          <p:nvSpPr>
            <p:cNvPr id="310" name="Oval 309"/>
            <p:cNvSpPr/>
            <p:nvPr/>
          </p:nvSpPr>
          <p:spPr bwMode="auto">
            <a:xfrm>
              <a:off x="2692399" y="2184397"/>
              <a:ext cx="274320" cy="274320"/>
            </a:xfrm>
            <a:prstGeom prst="ellipse">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1" name="Rectangle 310"/>
            <p:cNvSpPr/>
            <p:nvPr/>
          </p:nvSpPr>
          <p:spPr bwMode="auto">
            <a:xfrm>
              <a:off x="2711026" y="2539997"/>
              <a:ext cx="237067" cy="626534"/>
            </a:xfrm>
            <a:prstGeom prst="rect">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12" name="Group 311"/>
          <p:cNvGrpSpPr/>
          <p:nvPr/>
        </p:nvGrpSpPr>
        <p:grpSpPr>
          <a:xfrm>
            <a:off x="8991397" y="2325648"/>
            <a:ext cx="245019" cy="140315"/>
            <a:chOff x="1517980" y="1688757"/>
            <a:chExt cx="1070783" cy="402191"/>
          </a:xfrm>
        </p:grpSpPr>
        <p:sp>
          <p:nvSpPr>
            <p:cNvPr id="313" name="Oval 312"/>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4" name="Rectangle 313"/>
            <p:cNvSpPr/>
            <p:nvPr/>
          </p:nvSpPr>
          <p:spPr bwMode="auto">
            <a:xfrm>
              <a:off x="2399539" y="1688757"/>
              <a:ext cx="189224" cy="394750"/>
            </a:xfrm>
            <a:prstGeom prst="rect">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dirty="0">
                <a:solidFill>
                  <a:srgbClr val="292929"/>
                </a:solidFill>
                <a:latin typeface="Arial" charset="0"/>
              </a:endParaRPr>
            </a:p>
          </p:txBody>
        </p:sp>
        <p:sp>
          <p:nvSpPr>
            <p:cNvPr id="315" name="Rectangle 314"/>
            <p:cNvSpPr/>
            <p:nvPr/>
          </p:nvSpPr>
          <p:spPr bwMode="auto">
            <a:xfrm>
              <a:off x="1517980" y="1696198"/>
              <a:ext cx="189224" cy="394750"/>
            </a:xfrm>
            <a:prstGeom prst="rect">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16" name="Straight Connector 315"/>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7" name="Straight Connector 316"/>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8" name="Straight Connector 317"/>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19" name="Straight Connector 318"/>
          <p:cNvCxnSpPr/>
          <p:nvPr/>
        </p:nvCxnSpPr>
        <p:spPr bwMode="auto">
          <a:xfrm flipV="1">
            <a:off x="9176585" y="2325648"/>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p:cNvPicPr>
            <a:picLocks noChangeAspect="1"/>
          </p:cNvPicPr>
          <p:nvPr/>
        </p:nvPicPr>
        <p:blipFill>
          <a:blip r:embed="rId3">
            <a:duotone>
              <a:schemeClr val="accent2">
                <a:shade val="45000"/>
                <a:satMod val="135000"/>
              </a:schemeClr>
              <a:prstClr val="white"/>
            </a:duotone>
          </a:blip>
          <a:stretch>
            <a:fillRect/>
          </a:stretch>
        </p:blipFill>
        <p:spPr>
          <a:xfrm>
            <a:off x="9169762" y="2281339"/>
            <a:ext cx="265975" cy="265975"/>
          </a:xfrm>
          <a:prstGeom prst="rect">
            <a:avLst/>
          </a:prstGeom>
        </p:spPr>
      </p:pic>
      <p:cxnSp>
        <p:nvCxnSpPr>
          <p:cNvPr id="321" name="Straight Connector 320"/>
          <p:cNvCxnSpPr/>
          <p:nvPr/>
        </p:nvCxnSpPr>
        <p:spPr bwMode="auto">
          <a:xfrm flipV="1">
            <a:off x="9181297" y="2347119"/>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p:cNvCxnSpPr/>
          <p:nvPr/>
        </p:nvCxnSpPr>
        <p:spPr bwMode="auto">
          <a:xfrm flipH="1" flipV="1">
            <a:off x="8927127" y="2314586"/>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p:cNvCxnSpPr/>
          <p:nvPr/>
        </p:nvCxnSpPr>
        <p:spPr bwMode="auto">
          <a:xfrm flipH="1" flipV="1">
            <a:off x="8927128" y="2347119"/>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27" name="Oval 326"/>
          <p:cNvSpPr/>
          <p:nvPr/>
        </p:nvSpPr>
        <p:spPr bwMode="auto">
          <a:xfrm>
            <a:off x="8455988"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8" name="Oval 327"/>
          <p:cNvSpPr/>
          <p:nvPr/>
        </p:nvSpPr>
        <p:spPr bwMode="auto">
          <a:xfrm>
            <a:off x="8299572"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29" name="Picture 328"/>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395711" y="2749884"/>
            <a:ext cx="524021" cy="413248"/>
          </a:xfrm>
          <a:prstGeom prst="rect">
            <a:avLst/>
          </a:prstGeom>
        </p:spPr>
      </p:pic>
      <p:pic>
        <p:nvPicPr>
          <p:cNvPr id="332" name="Picture 331"/>
          <p:cNvPicPr>
            <a:picLocks noChangeAspect="1"/>
          </p:cNvPicPr>
          <p:nvPr/>
        </p:nvPicPr>
        <p:blipFill>
          <a:blip r:embed="rId7">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p:cNvSpPr/>
          <p:nvPr/>
        </p:nvSpPr>
        <p:spPr bwMode="auto">
          <a:xfrm>
            <a:off x="8931452"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5" name="Rounded Rectangle 334"/>
          <p:cNvSpPr/>
          <p:nvPr/>
        </p:nvSpPr>
        <p:spPr bwMode="auto">
          <a:xfrm>
            <a:off x="8768627"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36" name="Picture 335"/>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7844934" y="1219467"/>
            <a:ext cx="524021" cy="413248"/>
          </a:xfrm>
          <a:prstGeom prst="rect">
            <a:avLst/>
          </a:prstGeom>
        </p:spPr>
      </p:pic>
      <p:pic>
        <p:nvPicPr>
          <p:cNvPr id="192" name="Picture 191"/>
          <p:cNvPicPr>
            <a:picLocks noChangeAspect="1"/>
          </p:cNvPicPr>
          <p:nvPr/>
        </p:nvPicPr>
        <p:blipFill>
          <a:blip r:embed="rId7">
            <a:duotone>
              <a:schemeClr val="accent3">
                <a:shade val="45000"/>
                <a:satMod val="135000"/>
              </a:schemeClr>
              <a:prstClr val="white"/>
            </a:duotone>
          </a:blip>
          <a:stretch>
            <a:fillRect/>
          </a:stretch>
        </p:blipFill>
        <p:spPr>
          <a:xfrm>
            <a:off x="2337161" y="3118189"/>
            <a:ext cx="567343" cy="474984"/>
          </a:xfrm>
          <a:prstGeom prst="rect">
            <a:avLst/>
          </a:prstGeom>
        </p:spPr>
      </p:pic>
      <p:pic>
        <p:nvPicPr>
          <p:cNvPr id="169" name="Picture 168">
            <a:extLst>
              <a:ext uri="{FF2B5EF4-FFF2-40B4-BE49-F238E27FC236}">
                <a16:creationId xmlns:a16="http://schemas.microsoft.com/office/drawing/2014/main" id="{7590F1FC-65B9-D047-BFA2-98E58C9B9741}"/>
              </a:ext>
            </a:extLst>
          </p:cNvPr>
          <p:cNvPicPr>
            <a:picLocks noChangeAspect="1"/>
          </p:cNvPicPr>
          <p:nvPr/>
        </p:nvPicPr>
        <p:blipFill>
          <a:blip r:embed="rId8">
            <a:duotone>
              <a:schemeClr val="accent6">
                <a:shade val="45000"/>
                <a:satMod val="135000"/>
              </a:schemeClr>
              <a:prstClr val="white"/>
            </a:duotone>
          </a:blip>
          <a:stretch>
            <a:fillRect/>
          </a:stretch>
        </p:blipFill>
        <p:spPr>
          <a:xfrm flipH="1">
            <a:off x="1174378" y="-497913"/>
            <a:ext cx="2670361" cy="2052840"/>
          </a:xfrm>
          <a:prstGeom prst="rect">
            <a:avLst/>
          </a:prstGeom>
        </p:spPr>
      </p:pic>
    </p:spTree>
    <p:extLst>
      <p:ext uri="{BB962C8B-B14F-4D97-AF65-F5344CB8AC3E}">
        <p14:creationId xmlns:p14="http://schemas.microsoft.com/office/powerpoint/2010/main" val="7640067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90688"/>
            <a:ext cx="10934700" cy="3683659"/>
          </a:xfrm>
        </p:spPr>
        <p:txBody>
          <a:bodyPr>
            <a:normAutofit lnSpcReduction="10000"/>
          </a:bodyPr>
          <a:lstStyle/>
          <a:p>
            <a:pPr marL="0" indent="0">
              <a:buNone/>
            </a:pPr>
            <a:r>
              <a:rPr lang="en-US" dirty="0">
                <a:solidFill>
                  <a:schemeClr val="bg1"/>
                </a:solidFill>
              </a:rPr>
              <a:t>Rosenbaum and Rubin showed in observational studies, conditioning on </a:t>
            </a:r>
            <a:r>
              <a:rPr lang="en-US" b="1" dirty="0">
                <a:solidFill>
                  <a:srgbClr val="00B0F0"/>
                </a:solidFill>
              </a:rPr>
              <a:t>propensity scores </a:t>
            </a:r>
            <a:r>
              <a:rPr lang="en-US" dirty="0">
                <a:solidFill>
                  <a:schemeClr val="bg1"/>
                </a:solidFill>
              </a:rPr>
              <a:t>can lead to unbiased estimates of the exposure effect</a:t>
            </a:r>
          </a:p>
          <a:p>
            <a:pPr marL="1058307" lvl="1" indent="-609585">
              <a:buFont typeface="+mj-lt"/>
              <a:buAutoNum type="arabicPeriod"/>
            </a:pPr>
            <a:r>
              <a:rPr lang="en-US" sz="4000" dirty="0">
                <a:solidFill>
                  <a:schemeClr val="bg1"/>
                </a:solidFill>
              </a:rPr>
              <a:t>There are no unmeasured confounders</a:t>
            </a:r>
          </a:p>
          <a:p>
            <a:pPr marL="1058307" lvl="1" indent="-609585">
              <a:buFont typeface="+mj-lt"/>
              <a:buAutoNum type="arabicPeriod"/>
            </a:pPr>
            <a:endParaRPr lang="en-US" sz="4000" dirty="0">
              <a:solidFill>
                <a:schemeClr val="bg1"/>
              </a:solidFill>
            </a:endParaRPr>
          </a:p>
          <a:p>
            <a:pPr marL="1058307" lvl="1" indent="-609585">
              <a:buFont typeface="+mj-lt"/>
              <a:buAutoNum type="arabicPeriod"/>
            </a:pPr>
            <a:r>
              <a:rPr lang="en-US" sz="4000" dirty="0">
                <a:solidFill>
                  <a:schemeClr val="bg1"/>
                </a:solidFill>
              </a:rPr>
              <a:t>Every subject has a nonzero probability of receiving either</a:t>
            </a:r>
            <a:r>
              <a:rPr lang="en-US" sz="4000" dirty="0"/>
              <a:t> </a:t>
            </a:r>
            <a:r>
              <a:rPr lang="en-US" sz="4267" dirty="0">
                <a:solidFill>
                  <a:schemeClr val="bg1"/>
                </a:solidFill>
              </a:rPr>
              <a:t>exposure</a:t>
            </a:r>
          </a:p>
        </p:txBody>
      </p:sp>
      <p:sp>
        <p:nvSpPr>
          <p:cNvPr id="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94692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90688"/>
            <a:ext cx="10934700" cy="3683659"/>
          </a:xfrm>
        </p:spPr>
        <p:txBody>
          <a:bodyPr>
            <a:normAutofit lnSpcReduction="10000"/>
          </a:bodyPr>
          <a:lstStyle/>
          <a:p>
            <a:pPr marL="0" indent="0">
              <a:buNone/>
            </a:pPr>
            <a:r>
              <a:rPr lang="en-US" dirty="0">
                <a:solidFill>
                  <a:schemeClr val="bg1"/>
                </a:solidFill>
              </a:rPr>
              <a:t>Rosenbaum and Rubin showed in observational studies, conditioning on </a:t>
            </a:r>
            <a:r>
              <a:rPr lang="en-US" b="1" dirty="0">
                <a:solidFill>
                  <a:srgbClr val="00B0F0"/>
                </a:solidFill>
              </a:rPr>
              <a:t>propensity scores </a:t>
            </a:r>
            <a:r>
              <a:rPr lang="en-US" dirty="0">
                <a:solidFill>
                  <a:schemeClr val="bg1"/>
                </a:solidFill>
              </a:rPr>
              <a:t>can lead to unbiased estimates of the treatment effect</a:t>
            </a:r>
          </a:p>
          <a:p>
            <a:pPr marL="1058307" lvl="1" indent="-609585">
              <a:buFont typeface="+mj-lt"/>
              <a:buAutoNum type="arabicPeriod"/>
            </a:pPr>
            <a:r>
              <a:rPr lang="en-US" sz="4000" dirty="0">
                <a:solidFill>
                  <a:schemeClr val="bg1"/>
                </a:solidFill>
              </a:rPr>
              <a:t>There are </a:t>
            </a:r>
            <a:r>
              <a:rPr lang="en-US" sz="4000" dirty="0">
                <a:solidFill>
                  <a:srgbClr val="00B0F0"/>
                </a:solidFill>
              </a:rPr>
              <a:t>no unmeasured confounders</a:t>
            </a:r>
          </a:p>
          <a:p>
            <a:pPr marL="1058307" lvl="1" indent="-609585">
              <a:buFont typeface="+mj-lt"/>
              <a:buAutoNum type="arabicPeriod"/>
            </a:pPr>
            <a:endParaRPr lang="en-US" sz="4000" dirty="0">
              <a:solidFill>
                <a:schemeClr val="bg1"/>
              </a:solidFill>
            </a:endParaRPr>
          </a:p>
          <a:p>
            <a:pPr marL="1058307" lvl="1" indent="-609585">
              <a:buFont typeface="+mj-lt"/>
              <a:buAutoNum type="arabicPeriod"/>
            </a:pPr>
            <a:r>
              <a:rPr lang="en-US" sz="4000" dirty="0">
                <a:solidFill>
                  <a:schemeClr val="bg1"/>
                </a:solidFill>
              </a:rPr>
              <a:t>Every subject has a nonzero probability of receiving either</a:t>
            </a:r>
            <a:r>
              <a:rPr lang="en-US" sz="4000" dirty="0"/>
              <a:t> </a:t>
            </a:r>
            <a:r>
              <a:rPr lang="en-US" sz="4267" dirty="0">
                <a:solidFill>
                  <a:schemeClr val="bg1"/>
                </a:solidFill>
              </a:rPr>
              <a:t>treatment</a:t>
            </a:r>
          </a:p>
        </p:txBody>
      </p:sp>
      <p:sp>
        <p:nvSpPr>
          <p:cNvPr id="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15757107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1945" y="1770207"/>
                <a:ext cx="10515600" cy="4351338"/>
              </a:xfrm>
            </p:spPr>
            <p:txBody>
              <a:bodyPr>
                <a:normAutofit/>
              </a:bodyPr>
              <a:lstStyle/>
              <a:p>
                <a:r>
                  <a:rPr lang="en-US" sz="3200" dirty="0">
                    <a:solidFill>
                      <a:schemeClr val="bg1"/>
                    </a:solidFill>
                    <a:latin typeface="Franklin Gothic Medium" charset="0"/>
                    <a:ea typeface="Franklin Gothic Medium" charset="0"/>
                    <a:cs typeface="Franklin Gothic Medium" charset="0"/>
                  </a:rPr>
                  <a:t>Fit a </a:t>
                </a:r>
                <a:r>
                  <a:rPr lang="en-US" sz="3200" b="1" dirty="0">
                    <a:solidFill>
                      <a:srgbClr val="00B0F0"/>
                    </a:solidFill>
                    <a:latin typeface="Franklin Gothic Medium" charset="0"/>
                    <a:ea typeface="Franklin Gothic Medium" charset="0"/>
                    <a:cs typeface="Franklin Gothic Medium" charset="0"/>
                  </a:rPr>
                  <a:t>logistic</a:t>
                </a:r>
                <a:r>
                  <a:rPr lang="en-US" sz="3200" dirty="0">
                    <a:solidFill>
                      <a:srgbClr val="00B0F0"/>
                    </a:solidFill>
                    <a:latin typeface="Franklin Gothic Medium" charset="0"/>
                    <a:ea typeface="Franklin Gothic Medium" charset="0"/>
                    <a:cs typeface="Franklin Gothic Medium" charset="0"/>
                  </a:rPr>
                  <a:t> regression </a:t>
                </a:r>
                <a:r>
                  <a:rPr lang="en-US" sz="3200" dirty="0">
                    <a:solidFill>
                      <a:schemeClr val="bg1"/>
                    </a:solidFill>
                    <a:latin typeface="Franklin Gothic Medium" charset="0"/>
                    <a:ea typeface="Franklin Gothic Medium" charset="0"/>
                    <a:cs typeface="Franklin Gothic Medium" charset="0"/>
                  </a:rPr>
                  <a:t>predicting exposure using known covariates</a:t>
                </a:r>
              </a:p>
              <a:p>
                <a:pPr marL="0" indent="0">
                  <a:buNone/>
                </a:pPr>
                <a:endParaRPr lang="en-US" sz="3200" dirty="0">
                  <a:solidFill>
                    <a:schemeClr val="bg1"/>
                  </a:solidFill>
                  <a:latin typeface="Franklin Gothic Medium" charset="0"/>
                  <a:ea typeface="Franklin Gothic Medium" charset="0"/>
                  <a:cs typeface="Franklin Gothic Medium"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sz="3200">
                          <a:solidFill>
                            <a:schemeClr val="bg1"/>
                          </a:solidFill>
                          <a:latin typeface="Cambria Math" charset="0"/>
                          <a:ea typeface="Franklin Gothic Medium" charset="0"/>
                          <a:cs typeface="Franklin Gothic Medium" charset="0"/>
                        </a:rPr>
                        <m:t>Pr</m:t>
                      </m:r>
                      <m:d>
                        <m:dPr>
                          <m:ctrlPr>
                            <a:rPr lang="en-US" sz="3200" i="1">
                              <a:solidFill>
                                <a:schemeClr val="bg1"/>
                              </a:solidFill>
                              <a:latin typeface="Cambria Math" panose="02040503050406030204" pitchFamily="18" charset="0"/>
                              <a:ea typeface="Franklin Gothic Medium" charset="0"/>
                              <a:cs typeface="Franklin Gothic Medium" charset="0"/>
                            </a:rPr>
                          </m:ctrlPr>
                        </m:dPr>
                        <m:e>
                          <m:r>
                            <m:rPr>
                              <m:sty m:val="p"/>
                            </m:rPr>
                            <a:rPr lang="en-US" sz="3200" b="0" i="0" smtClean="0">
                              <a:solidFill>
                                <a:schemeClr val="bg1"/>
                              </a:solidFill>
                              <a:latin typeface="Cambria Math" panose="02040503050406030204" pitchFamily="18" charset="0"/>
                              <a:ea typeface="Franklin Gothic Medium" charset="0"/>
                              <a:cs typeface="Franklin Gothic Medium" charset="0"/>
                            </a:rPr>
                            <m:t>exposure</m:t>
                          </m:r>
                          <m:r>
                            <a:rPr lang="en-US" sz="3200">
                              <a:solidFill>
                                <a:schemeClr val="bg1"/>
                              </a:solidFill>
                              <a:latin typeface="Cambria Math" charset="0"/>
                              <a:ea typeface="Franklin Gothic Medium" charset="0"/>
                              <a:cs typeface="Franklin Gothic Medium" charset="0"/>
                            </a:rPr>
                            <m:t>=1</m:t>
                          </m:r>
                        </m:e>
                      </m:d>
                      <m:r>
                        <a:rPr lang="en-US" sz="3200">
                          <a:solidFill>
                            <a:schemeClr val="bg1"/>
                          </a:solidFill>
                          <a:latin typeface="Cambria Math" charset="0"/>
                          <a:ea typeface="Franklin Gothic Medium" charset="0"/>
                          <a:cs typeface="Franklin Gothic Medium" charset="0"/>
                        </a:rPr>
                        <m:t>=</m:t>
                      </m:r>
                      <m:f>
                        <m:fPr>
                          <m:ctrlPr>
                            <a:rPr lang="en-US" sz="3200" i="1">
                              <a:solidFill>
                                <a:schemeClr val="bg1"/>
                              </a:solidFill>
                              <a:latin typeface="Cambria Math" panose="02040503050406030204" pitchFamily="18" charset="0"/>
                              <a:ea typeface="Franklin Gothic Medium" charset="0"/>
                              <a:cs typeface="Franklin Gothic Medium" charset="0"/>
                            </a:rPr>
                          </m:ctrlPr>
                        </m:fPr>
                        <m:num>
                          <m:r>
                            <a:rPr lang="en-US" sz="3200">
                              <a:solidFill>
                                <a:schemeClr val="bg1"/>
                              </a:solidFill>
                              <a:latin typeface="Cambria Math" charset="0"/>
                              <a:ea typeface="Franklin Gothic Medium" charset="0"/>
                              <a:cs typeface="Franklin Gothic Medium" charset="0"/>
                            </a:rPr>
                            <m:t>1</m:t>
                          </m:r>
                        </m:num>
                        <m:den>
                          <m:r>
                            <a:rPr lang="en-US" sz="3200">
                              <a:solidFill>
                                <a:schemeClr val="bg1"/>
                              </a:solidFill>
                              <a:latin typeface="Cambria Math" charset="0"/>
                              <a:ea typeface="Franklin Gothic Medium" charset="0"/>
                              <a:cs typeface="Franklin Gothic Medium" charset="0"/>
                            </a:rPr>
                            <m:t>1+</m:t>
                          </m:r>
                          <m:r>
                            <m:rPr>
                              <m:sty m:val="p"/>
                            </m:rPr>
                            <a:rPr lang="en-US" sz="3200">
                              <a:solidFill>
                                <a:schemeClr val="bg1"/>
                              </a:solidFill>
                              <a:latin typeface="Cambria Math" charset="0"/>
                              <a:ea typeface="Franklin Gothic Medium" charset="0"/>
                              <a:cs typeface="Franklin Gothic Medium" charset="0"/>
                            </a:rPr>
                            <m:t>exp</m:t>
                          </m:r>
                          <m:d>
                            <m:dPr>
                              <m:ctrlPr>
                                <a:rPr lang="en-US" sz="3200" i="1">
                                  <a:solidFill>
                                    <a:schemeClr val="bg1"/>
                                  </a:solidFill>
                                  <a:latin typeface="Cambria Math" panose="02040503050406030204" pitchFamily="18" charset="0"/>
                                  <a:ea typeface="Franklin Gothic Medium" charset="0"/>
                                  <a:cs typeface="Franklin Gothic Medium" charset="0"/>
                                </a:rPr>
                              </m:ctrlPr>
                            </m:dPr>
                            <m:e>
                              <m:r>
                                <a:rPr lang="en-US" sz="3200">
                                  <a:solidFill>
                                    <a:schemeClr val="bg1"/>
                                  </a:solidFill>
                                  <a:latin typeface="Cambria Math" charset="0"/>
                                  <a:ea typeface="Franklin Gothic Medium" charset="0"/>
                                  <a:cs typeface="Franklin Gothic Medium" charset="0"/>
                                </a:rPr>
                                <m:t>−</m:t>
                              </m:r>
                              <m:r>
                                <m:rPr>
                                  <m:sty m:val="p"/>
                                </m:rPr>
                                <a:rPr lang="en-US" sz="3200">
                                  <a:solidFill>
                                    <a:schemeClr val="bg1"/>
                                  </a:solidFill>
                                  <a:latin typeface="Cambria Math" charset="0"/>
                                  <a:ea typeface="Franklin Gothic Medium" charset="0"/>
                                  <a:cs typeface="Franklin Gothic Medium" charset="0"/>
                                </a:rPr>
                                <m:t>X</m:t>
                              </m:r>
                              <m:r>
                                <a:rPr lang="en-US" sz="3200" i="1">
                                  <a:solidFill>
                                    <a:schemeClr val="bg1"/>
                                  </a:solidFill>
                                  <a:latin typeface="Cambria Math" charset="0"/>
                                  <a:ea typeface="Franklin Gothic Medium" charset="0"/>
                                  <a:cs typeface="Franklin Gothic Medium" charset="0"/>
                                </a:rPr>
                                <m:t>𝛽</m:t>
                              </m:r>
                            </m:e>
                          </m:d>
                        </m:den>
                      </m:f>
                    </m:oMath>
                  </m:oMathPara>
                </a14:m>
                <a:endParaRPr lang="en-US" sz="3200" dirty="0">
                  <a:solidFill>
                    <a:schemeClr val="bg1"/>
                  </a:solidFill>
                  <a:latin typeface="Franklin Gothic Medium" charset="0"/>
                  <a:ea typeface="Franklin Gothic Medium" charset="0"/>
                  <a:cs typeface="Franklin Gothic Medium" charset="0"/>
                </a:endParaRPr>
              </a:p>
              <a:p>
                <a:pPr marL="0" indent="0">
                  <a:buNone/>
                </a:pPr>
                <a:endParaRPr lang="en-US" sz="3200" dirty="0">
                  <a:solidFill>
                    <a:schemeClr val="bg1"/>
                  </a:solidFill>
                  <a:latin typeface="Franklin Gothic Medium" charset="0"/>
                  <a:ea typeface="Franklin Gothic Medium" charset="0"/>
                  <a:cs typeface="Franklin Gothic Medium" charset="0"/>
                </a:endParaRPr>
              </a:p>
              <a:p>
                <a:r>
                  <a:rPr lang="en-US" sz="3200" dirty="0">
                    <a:solidFill>
                      <a:schemeClr val="bg1"/>
                    </a:solidFill>
                    <a:latin typeface="Franklin Gothic Medium" charset="0"/>
                    <a:ea typeface="Franklin Gothic Medium" charset="0"/>
                    <a:cs typeface="Franklin Gothic Medium" charset="0"/>
                  </a:rPr>
                  <a:t>Each individuals' predicted values are the </a:t>
                </a:r>
                <a:r>
                  <a:rPr lang="en-US" sz="3200" b="1" dirty="0">
                    <a:solidFill>
                      <a:srgbClr val="00B0F0"/>
                    </a:solidFill>
                    <a:latin typeface="Franklin Gothic Medium" charset="0"/>
                    <a:ea typeface="Franklin Gothic Medium" charset="0"/>
                    <a:cs typeface="Franklin Gothic Medium" charset="0"/>
                  </a:rPr>
                  <a:t>propensity scores</a:t>
                </a:r>
              </a:p>
              <a:p>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1945" y="1770207"/>
                <a:ext cx="10515600" cy="4351338"/>
              </a:xfrm>
              <a:blipFill>
                <a:blip r:embed="rId2"/>
                <a:stretch>
                  <a:fillRect l="-1327" t="-2616"/>
                </a:stretch>
              </a:blipFill>
            </p:spPr>
            <p:txBody>
              <a:bodyPr/>
              <a:lstStyle/>
              <a:p>
                <a:r>
                  <a:rPr lang="en-US">
                    <a:noFill/>
                  </a:rPr>
                  <a:t> </a:t>
                </a:r>
              </a:p>
            </p:txBody>
          </p:sp>
        </mc:Fallback>
      </mc:AlternateContent>
      <p:sp>
        <p:nvSpPr>
          <p:cNvPr id="5"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8283031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Propensity scores</a:t>
            </a:r>
          </a:p>
        </p:txBody>
      </p:sp>
      <p:sp>
        <p:nvSpPr>
          <p:cNvPr id="8" name="Rounded Rectangle 7">
            <a:extLst>
              <a:ext uri="{FF2B5EF4-FFF2-40B4-BE49-F238E27FC236}">
                <a16:creationId xmlns:a16="http://schemas.microsoft.com/office/drawing/2014/main" id="{22D9B780-450D-DD44-BD5B-772342A371DA}"/>
              </a:ext>
            </a:extLst>
          </p:cNvPr>
          <p:cNvSpPr/>
          <p:nvPr/>
        </p:nvSpPr>
        <p:spPr>
          <a:xfrm>
            <a:off x="778468" y="2012950"/>
            <a:ext cx="10635063" cy="275590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500" dirty="0" err="1">
                <a:solidFill>
                  <a:schemeClr val="tx1"/>
                </a:solidFill>
                <a:latin typeface="Monaco" pitchFamily="2" charset="77"/>
              </a:rPr>
              <a:t>glm</a:t>
            </a:r>
            <a:r>
              <a:rPr lang="en-US" sz="2500" dirty="0">
                <a:solidFill>
                  <a:schemeClr val="tx1"/>
                </a:solidFill>
                <a:latin typeface="Monaco" pitchFamily="2" charset="77"/>
              </a:rPr>
              <a:t>(exposure ~ smoker + </a:t>
            </a:r>
            <a:r>
              <a:rPr lang="en-US" sz="2500" dirty="0" err="1">
                <a:solidFill>
                  <a:schemeClr val="tx1"/>
                </a:solidFill>
                <a:latin typeface="Monaco" pitchFamily="2" charset="77"/>
              </a:rPr>
              <a:t>cowboy_hat</a:t>
            </a:r>
            <a:r>
              <a:rPr lang="en-US" sz="2500" dirty="0">
                <a:solidFill>
                  <a:schemeClr val="tx1"/>
                </a:solidFill>
                <a:latin typeface="Monaco" pitchFamily="2" charset="77"/>
              </a:rPr>
              <a:t> + sick . . ., </a:t>
            </a:r>
          </a:p>
          <a:p>
            <a:r>
              <a:rPr lang="en-US" sz="2500" dirty="0">
                <a:solidFill>
                  <a:schemeClr val="tx1"/>
                </a:solidFill>
                <a:latin typeface="Monaco" pitchFamily="2" charset="77"/>
              </a:rPr>
              <a:t>    data = </a:t>
            </a:r>
            <a:r>
              <a:rPr lang="en-US" sz="2500" dirty="0" err="1">
                <a:solidFill>
                  <a:schemeClr val="tx1"/>
                </a:solidFill>
                <a:latin typeface="Monaco" pitchFamily="2" charset="77"/>
              </a:rPr>
              <a:t>df</a:t>
            </a:r>
            <a:r>
              <a:rPr lang="en-US" sz="2500" dirty="0">
                <a:solidFill>
                  <a:schemeClr val="tx1"/>
                </a:solidFill>
                <a:latin typeface="Monaco" pitchFamily="2" charset="77"/>
              </a:rPr>
              <a:t>,</a:t>
            </a:r>
          </a:p>
          <a:p>
            <a:r>
              <a:rPr lang="en-US" sz="2500" dirty="0">
                <a:solidFill>
                  <a:schemeClr val="tx1"/>
                </a:solidFill>
                <a:latin typeface="Monaco" pitchFamily="2" charset="77"/>
              </a:rPr>
              <a:t>    family = binomial)</a:t>
            </a:r>
            <a:br>
              <a:rPr lang="en-US" sz="2500" dirty="0">
                <a:latin typeface="Monaco" pitchFamily="2" charset="77"/>
              </a:rPr>
            </a:br>
            <a:endParaRPr lang="en-US" sz="2500" dirty="0">
              <a:latin typeface="Monaco" pitchFamily="2" charset="77"/>
            </a:endParaRPr>
          </a:p>
        </p:txBody>
      </p:sp>
      <p:sp>
        <p:nvSpPr>
          <p:cNvPr id="9" name="Rounded Rectangle 8">
            <a:extLst>
              <a:ext uri="{FF2B5EF4-FFF2-40B4-BE49-F238E27FC236}">
                <a16:creationId xmlns:a16="http://schemas.microsoft.com/office/drawing/2014/main" id="{DC13B412-322E-3441-A49C-39016946851A}"/>
              </a:ext>
            </a:extLst>
          </p:cNvPr>
          <p:cNvSpPr/>
          <p:nvPr/>
        </p:nvSpPr>
        <p:spPr>
          <a:xfrm>
            <a:off x="778468" y="2038350"/>
            <a:ext cx="809032" cy="51435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E37A8CB5-7DC1-A248-AFAC-5B7A3AAE3093}"/>
              </a:ext>
            </a:extLst>
          </p:cNvPr>
          <p:cNvSpPr/>
          <p:nvPr/>
        </p:nvSpPr>
        <p:spPr>
          <a:xfrm>
            <a:off x="1587500" y="2832100"/>
            <a:ext cx="3340100" cy="41910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C4AC0598-93DD-834E-8E94-03C79A3EFBC7}"/>
              </a:ext>
            </a:extLst>
          </p:cNvPr>
          <p:cNvSpPr/>
          <p:nvPr/>
        </p:nvSpPr>
        <p:spPr>
          <a:xfrm>
            <a:off x="1587500" y="2038350"/>
            <a:ext cx="1701800" cy="51435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69F3E7DE-F59A-AF4D-AF8A-3A9FEC9B2640}"/>
              </a:ext>
            </a:extLst>
          </p:cNvPr>
          <p:cNvSpPr/>
          <p:nvPr/>
        </p:nvSpPr>
        <p:spPr>
          <a:xfrm>
            <a:off x="3670300" y="2038350"/>
            <a:ext cx="6235700" cy="51435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275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2"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Propensity scores</a:t>
            </a:r>
          </a:p>
        </p:txBody>
      </p:sp>
      <p:sp>
        <p:nvSpPr>
          <p:cNvPr id="2" name="Rectangle 1">
            <a:extLst>
              <a:ext uri="{FF2B5EF4-FFF2-40B4-BE49-F238E27FC236}">
                <a16:creationId xmlns:a16="http://schemas.microsoft.com/office/drawing/2014/main" id="{AC57C8D8-5408-624D-A73E-394500DD9D75}"/>
              </a:ext>
            </a:extLst>
          </p:cNvPr>
          <p:cNvSpPr/>
          <p:nvPr/>
        </p:nvSpPr>
        <p:spPr>
          <a:xfrm>
            <a:off x="3048000" y="1997839"/>
            <a:ext cx="6096000" cy="369332"/>
          </a:xfrm>
          <a:prstGeom prst="rect">
            <a:avLst/>
          </a:prstGeom>
        </p:spPr>
        <p:txBody>
          <a:bodyPr>
            <a:spAutoFit/>
          </a:bodyPr>
          <a:lstStyle/>
          <a:p>
            <a:r>
              <a:rPr lang="en-US" dirty="0"/>
              <a:t> </a:t>
            </a:r>
          </a:p>
        </p:txBody>
      </p:sp>
      <p:sp>
        <p:nvSpPr>
          <p:cNvPr id="8" name="Rounded Rectangle 7">
            <a:extLst>
              <a:ext uri="{FF2B5EF4-FFF2-40B4-BE49-F238E27FC236}">
                <a16:creationId xmlns:a16="http://schemas.microsoft.com/office/drawing/2014/main" id="{02084920-2126-6C4E-8B24-2AFBAA52A9F3}"/>
              </a:ext>
            </a:extLst>
          </p:cNvPr>
          <p:cNvSpPr/>
          <p:nvPr/>
        </p:nvSpPr>
        <p:spPr>
          <a:xfrm>
            <a:off x="778468" y="2012950"/>
            <a:ext cx="10635063" cy="275590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500" dirty="0" err="1">
                <a:solidFill>
                  <a:schemeClr val="tx1"/>
                </a:solidFill>
                <a:latin typeface="Monaco" pitchFamily="2" charset="77"/>
              </a:rPr>
              <a:t>glm</a:t>
            </a:r>
            <a:r>
              <a:rPr lang="en-US" sz="2500" dirty="0">
                <a:solidFill>
                  <a:schemeClr val="tx1"/>
                </a:solidFill>
                <a:latin typeface="Monaco" pitchFamily="2" charset="77"/>
              </a:rPr>
              <a:t>(exposure ~ smoker + </a:t>
            </a:r>
            <a:r>
              <a:rPr lang="en-US" sz="2500" dirty="0" err="1">
                <a:solidFill>
                  <a:schemeClr val="tx1"/>
                </a:solidFill>
                <a:latin typeface="Monaco" pitchFamily="2" charset="77"/>
              </a:rPr>
              <a:t>cowboy_hat</a:t>
            </a:r>
            <a:r>
              <a:rPr lang="en-US" sz="2500" dirty="0">
                <a:solidFill>
                  <a:schemeClr val="tx1"/>
                </a:solidFill>
                <a:latin typeface="Monaco" pitchFamily="2" charset="77"/>
              </a:rPr>
              <a:t> + sick . . ., </a:t>
            </a:r>
          </a:p>
          <a:p>
            <a:r>
              <a:rPr lang="en-US" sz="2500" dirty="0">
                <a:solidFill>
                  <a:schemeClr val="tx1"/>
                </a:solidFill>
                <a:latin typeface="Monaco" pitchFamily="2" charset="77"/>
              </a:rPr>
              <a:t>    data = </a:t>
            </a:r>
            <a:r>
              <a:rPr lang="en-US" sz="2500" dirty="0" err="1">
                <a:solidFill>
                  <a:schemeClr val="tx1"/>
                </a:solidFill>
                <a:latin typeface="Monaco" pitchFamily="2" charset="77"/>
              </a:rPr>
              <a:t>df</a:t>
            </a:r>
            <a:r>
              <a:rPr lang="en-US" sz="2500" dirty="0">
                <a:solidFill>
                  <a:schemeClr val="tx1"/>
                </a:solidFill>
                <a:latin typeface="Monaco" pitchFamily="2" charset="77"/>
              </a:rPr>
              <a:t>,</a:t>
            </a:r>
          </a:p>
          <a:p>
            <a:r>
              <a:rPr lang="en-US" sz="2500" dirty="0">
                <a:solidFill>
                  <a:schemeClr val="tx1"/>
                </a:solidFill>
                <a:latin typeface="Monaco" pitchFamily="2" charset="77"/>
              </a:rPr>
              <a:t>    family = binomial) %&gt;%</a:t>
            </a:r>
          </a:p>
          <a:p>
            <a:r>
              <a:rPr lang="en-US" sz="2500" dirty="0">
                <a:solidFill>
                  <a:schemeClr val="tx1"/>
                </a:solidFill>
                <a:latin typeface="Monaco" pitchFamily="2" charset="77"/>
              </a:rPr>
              <a:t>predict()</a:t>
            </a:r>
          </a:p>
        </p:txBody>
      </p:sp>
      <p:sp>
        <p:nvSpPr>
          <p:cNvPr id="6" name="Rounded Rectangle 5">
            <a:extLst>
              <a:ext uri="{FF2B5EF4-FFF2-40B4-BE49-F238E27FC236}">
                <a16:creationId xmlns:a16="http://schemas.microsoft.com/office/drawing/2014/main" id="{78A0014E-24DB-D643-ABC0-F37A1F4158BD}"/>
              </a:ext>
            </a:extLst>
          </p:cNvPr>
          <p:cNvSpPr/>
          <p:nvPr/>
        </p:nvSpPr>
        <p:spPr>
          <a:xfrm>
            <a:off x="5172668" y="2756625"/>
            <a:ext cx="809032" cy="51435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0D9D79D-9FEE-D245-AE1F-69FE33B0928B}"/>
              </a:ext>
            </a:extLst>
          </p:cNvPr>
          <p:cNvSpPr/>
          <p:nvPr/>
        </p:nvSpPr>
        <p:spPr>
          <a:xfrm>
            <a:off x="829268" y="3194775"/>
            <a:ext cx="1863132" cy="51435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44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Propensity scores</a:t>
            </a:r>
          </a:p>
        </p:txBody>
      </p:sp>
      <p:sp>
        <p:nvSpPr>
          <p:cNvPr id="2" name="Rectangle 1">
            <a:extLst>
              <a:ext uri="{FF2B5EF4-FFF2-40B4-BE49-F238E27FC236}">
                <a16:creationId xmlns:a16="http://schemas.microsoft.com/office/drawing/2014/main" id="{AC57C8D8-5408-624D-A73E-394500DD9D75}"/>
              </a:ext>
            </a:extLst>
          </p:cNvPr>
          <p:cNvSpPr/>
          <p:nvPr/>
        </p:nvSpPr>
        <p:spPr>
          <a:xfrm>
            <a:off x="3048000" y="1997839"/>
            <a:ext cx="6096000" cy="369332"/>
          </a:xfrm>
          <a:prstGeom prst="rect">
            <a:avLst/>
          </a:prstGeom>
        </p:spPr>
        <p:txBody>
          <a:bodyPr>
            <a:spAutoFit/>
          </a:bodyPr>
          <a:lstStyle/>
          <a:p>
            <a:r>
              <a:rPr lang="en-US" dirty="0"/>
              <a:t> </a:t>
            </a:r>
          </a:p>
        </p:txBody>
      </p:sp>
      <p:sp>
        <p:nvSpPr>
          <p:cNvPr id="8" name="Rounded Rectangle 7">
            <a:extLst>
              <a:ext uri="{FF2B5EF4-FFF2-40B4-BE49-F238E27FC236}">
                <a16:creationId xmlns:a16="http://schemas.microsoft.com/office/drawing/2014/main" id="{02084920-2126-6C4E-8B24-2AFBAA52A9F3}"/>
              </a:ext>
            </a:extLst>
          </p:cNvPr>
          <p:cNvSpPr/>
          <p:nvPr/>
        </p:nvSpPr>
        <p:spPr>
          <a:xfrm>
            <a:off x="778468" y="2012950"/>
            <a:ext cx="10635063" cy="275590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500" dirty="0" err="1">
                <a:solidFill>
                  <a:schemeClr val="tx1"/>
                </a:solidFill>
                <a:latin typeface="Monaco" pitchFamily="2" charset="77"/>
              </a:rPr>
              <a:t>glm</a:t>
            </a:r>
            <a:r>
              <a:rPr lang="en-US" sz="2500" dirty="0">
                <a:solidFill>
                  <a:schemeClr val="tx1"/>
                </a:solidFill>
                <a:latin typeface="Monaco" pitchFamily="2" charset="77"/>
              </a:rPr>
              <a:t>(exposure ~ smoker + </a:t>
            </a:r>
            <a:r>
              <a:rPr lang="en-US" sz="2500" dirty="0" err="1">
                <a:solidFill>
                  <a:schemeClr val="tx1"/>
                </a:solidFill>
                <a:latin typeface="Monaco" pitchFamily="2" charset="77"/>
              </a:rPr>
              <a:t>cowboy_hat</a:t>
            </a:r>
            <a:r>
              <a:rPr lang="en-US" sz="2500" dirty="0">
                <a:solidFill>
                  <a:schemeClr val="tx1"/>
                </a:solidFill>
                <a:latin typeface="Monaco" pitchFamily="2" charset="77"/>
              </a:rPr>
              <a:t> + sick . . ., </a:t>
            </a:r>
          </a:p>
          <a:p>
            <a:r>
              <a:rPr lang="en-US" sz="2500" dirty="0">
                <a:solidFill>
                  <a:schemeClr val="tx1"/>
                </a:solidFill>
                <a:latin typeface="Monaco" pitchFamily="2" charset="77"/>
              </a:rPr>
              <a:t>    data = </a:t>
            </a:r>
            <a:r>
              <a:rPr lang="en-US" sz="2500" dirty="0" err="1">
                <a:solidFill>
                  <a:schemeClr val="tx1"/>
                </a:solidFill>
                <a:latin typeface="Monaco" pitchFamily="2" charset="77"/>
              </a:rPr>
              <a:t>df</a:t>
            </a:r>
            <a:r>
              <a:rPr lang="en-US" sz="2500" dirty="0">
                <a:solidFill>
                  <a:schemeClr val="tx1"/>
                </a:solidFill>
                <a:latin typeface="Monaco" pitchFamily="2" charset="77"/>
              </a:rPr>
              <a:t>,</a:t>
            </a:r>
          </a:p>
          <a:p>
            <a:r>
              <a:rPr lang="en-US" sz="2500" dirty="0">
                <a:solidFill>
                  <a:schemeClr val="tx1"/>
                </a:solidFill>
                <a:latin typeface="Monaco" pitchFamily="2" charset="77"/>
              </a:rPr>
              <a:t>    family = binomial) %&gt;%</a:t>
            </a:r>
          </a:p>
          <a:p>
            <a:r>
              <a:rPr lang="en-US" sz="2500" dirty="0">
                <a:solidFill>
                  <a:schemeClr val="tx1"/>
                </a:solidFill>
                <a:latin typeface="Monaco" pitchFamily="2" charset="77"/>
              </a:rPr>
              <a:t>predict()</a:t>
            </a:r>
          </a:p>
          <a:p>
            <a:r>
              <a:rPr lang="en-US" sz="2500" dirty="0">
                <a:solidFill>
                  <a:schemeClr val="bg1">
                    <a:lumMod val="50000"/>
                  </a:schemeClr>
                </a:solidFill>
                <a:latin typeface="Monaco" pitchFamily="2" charset="77"/>
              </a:rPr>
              <a:t>#&gt; 1         2         3         4         5              </a:t>
            </a:r>
            <a:br>
              <a:rPr lang="en-US" sz="2500" dirty="0">
                <a:solidFill>
                  <a:schemeClr val="bg1">
                    <a:lumMod val="50000"/>
                  </a:schemeClr>
                </a:solidFill>
                <a:latin typeface="Monaco" pitchFamily="2" charset="77"/>
              </a:rPr>
            </a:br>
            <a:r>
              <a:rPr lang="en-US" sz="2500" dirty="0">
                <a:solidFill>
                  <a:schemeClr val="bg1">
                    <a:lumMod val="50000"/>
                  </a:schemeClr>
                </a:solidFill>
                <a:latin typeface="Monaco" pitchFamily="2" charset="77"/>
              </a:rPr>
              <a:t>#&gt; 0.831823  0.562374  0.942197  2.288641  0.366256</a:t>
            </a:r>
            <a:br>
              <a:rPr lang="en-US" sz="2500" dirty="0">
                <a:latin typeface="Monaco" pitchFamily="2" charset="77"/>
              </a:rPr>
            </a:br>
            <a:endParaRPr lang="en-US" sz="2500" dirty="0">
              <a:latin typeface="Monaco" pitchFamily="2" charset="77"/>
            </a:endParaRPr>
          </a:p>
        </p:txBody>
      </p:sp>
    </p:spTree>
    <p:extLst>
      <p:ext uri="{BB962C8B-B14F-4D97-AF65-F5344CB8AC3E}">
        <p14:creationId xmlns:p14="http://schemas.microsoft.com/office/powerpoint/2010/main" val="34531175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Propensity scores</a:t>
            </a:r>
          </a:p>
        </p:txBody>
      </p:sp>
      <p:sp>
        <p:nvSpPr>
          <p:cNvPr id="2" name="Rectangle 1">
            <a:extLst>
              <a:ext uri="{FF2B5EF4-FFF2-40B4-BE49-F238E27FC236}">
                <a16:creationId xmlns:a16="http://schemas.microsoft.com/office/drawing/2014/main" id="{AC57C8D8-5408-624D-A73E-394500DD9D75}"/>
              </a:ext>
            </a:extLst>
          </p:cNvPr>
          <p:cNvSpPr/>
          <p:nvPr/>
        </p:nvSpPr>
        <p:spPr>
          <a:xfrm>
            <a:off x="3048000" y="1997839"/>
            <a:ext cx="6096000" cy="369332"/>
          </a:xfrm>
          <a:prstGeom prst="rect">
            <a:avLst/>
          </a:prstGeom>
        </p:spPr>
        <p:txBody>
          <a:bodyPr>
            <a:spAutoFit/>
          </a:bodyPr>
          <a:lstStyle/>
          <a:p>
            <a:r>
              <a:rPr lang="en-US" dirty="0"/>
              <a:t> </a:t>
            </a:r>
          </a:p>
        </p:txBody>
      </p:sp>
      <p:sp>
        <p:nvSpPr>
          <p:cNvPr id="8" name="Rounded Rectangle 7">
            <a:extLst>
              <a:ext uri="{FF2B5EF4-FFF2-40B4-BE49-F238E27FC236}">
                <a16:creationId xmlns:a16="http://schemas.microsoft.com/office/drawing/2014/main" id="{02084920-2126-6C4E-8B24-2AFBAA52A9F3}"/>
              </a:ext>
            </a:extLst>
          </p:cNvPr>
          <p:cNvSpPr/>
          <p:nvPr/>
        </p:nvSpPr>
        <p:spPr>
          <a:xfrm>
            <a:off x="778468" y="2012950"/>
            <a:ext cx="10635063" cy="275590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500" dirty="0" err="1">
                <a:solidFill>
                  <a:schemeClr val="tx1"/>
                </a:solidFill>
                <a:latin typeface="Monaco" pitchFamily="2" charset="77"/>
              </a:rPr>
              <a:t>glm</a:t>
            </a:r>
            <a:r>
              <a:rPr lang="en-US" sz="2500" dirty="0">
                <a:solidFill>
                  <a:schemeClr val="tx1"/>
                </a:solidFill>
                <a:latin typeface="Monaco" pitchFamily="2" charset="77"/>
              </a:rPr>
              <a:t>(exposure ~ smoker + </a:t>
            </a:r>
            <a:r>
              <a:rPr lang="en-US" sz="2500" dirty="0" err="1">
                <a:solidFill>
                  <a:schemeClr val="tx1"/>
                </a:solidFill>
                <a:latin typeface="Monaco" pitchFamily="2" charset="77"/>
              </a:rPr>
              <a:t>cowboy_hat</a:t>
            </a:r>
            <a:r>
              <a:rPr lang="en-US" sz="2500" dirty="0">
                <a:solidFill>
                  <a:schemeClr val="tx1"/>
                </a:solidFill>
                <a:latin typeface="Monaco" pitchFamily="2" charset="77"/>
              </a:rPr>
              <a:t> + sick . . ., </a:t>
            </a:r>
          </a:p>
          <a:p>
            <a:r>
              <a:rPr lang="en-US" sz="2500" dirty="0">
                <a:solidFill>
                  <a:schemeClr val="tx1"/>
                </a:solidFill>
                <a:latin typeface="Monaco" pitchFamily="2" charset="77"/>
              </a:rPr>
              <a:t>    data = </a:t>
            </a:r>
            <a:r>
              <a:rPr lang="en-US" sz="2500" dirty="0" err="1">
                <a:solidFill>
                  <a:schemeClr val="tx1"/>
                </a:solidFill>
                <a:latin typeface="Monaco" pitchFamily="2" charset="77"/>
              </a:rPr>
              <a:t>df</a:t>
            </a:r>
            <a:r>
              <a:rPr lang="en-US" sz="2500" dirty="0">
                <a:solidFill>
                  <a:schemeClr val="tx1"/>
                </a:solidFill>
                <a:latin typeface="Monaco" pitchFamily="2" charset="77"/>
              </a:rPr>
              <a:t>,</a:t>
            </a:r>
          </a:p>
          <a:p>
            <a:r>
              <a:rPr lang="en-US" sz="2500" dirty="0">
                <a:solidFill>
                  <a:schemeClr val="tx1"/>
                </a:solidFill>
                <a:latin typeface="Monaco" pitchFamily="2" charset="77"/>
              </a:rPr>
              <a:t>    family = binomial) %&gt;%</a:t>
            </a:r>
          </a:p>
          <a:p>
            <a:r>
              <a:rPr lang="en-US" sz="2500" dirty="0">
                <a:solidFill>
                  <a:schemeClr val="tx1"/>
                </a:solidFill>
                <a:latin typeface="Monaco" pitchFamily="2" charset="77"/>
              </a:rPr>
              <a:t>predict(type = “response”)</a:t>
            </a:r>
          </a:p>
        </p:txBody>
      </p:sp>
      <p:sp>
        <p:nvSpPr>
          <p:cNvPr id="7" name="Rounded Rectangle 6">
            <a:extLst>
              <a:ext uri="{FF2B5EF4-FFF2-40B4-BE49-F238E27FC236}">
                <a16:creationId xmlns:a16="http://schemas.microsoft.com/office/drawing/2014/main" id="{F0D9D79D-9FEE-D245-AE1F-69FE33B0928B}"/>
              </a:ext>
            </a:extLst>
          </p:cNvPr>
          <p:cNvSpPr/>
          <p:nvPr/>
        </p:nvSpPr>
        <p:spPr>
          <a:xfrm>
            <a:off x="829268" y="3194775"/>
            <a:ext cx="5152432" cy="51435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65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Propensity scores</a:t>
            </a:r>
          </a:p>
        </p:txBody>
      </p:sp>
      <p:sp>
        <p:nvSpPr>
          <p:cNvPr id="2" name="Rectangle 1">
            <a:extLst>
              <a:ext uri="{FF2B5EF4-FFF2-40B4-BE49-F238E27FC236}">
                <a16:creationId xmlns:a16="http://schemas.microsoft.com/office/drawing/2014/main" id="{AC57C8D8-5408-624D-A73E-394500DD9D75}"/>
              </a:ext>
            </a:extLst>
          </p:cNvPr>
          <p:cNvSpPr/>
          <p:nvPr/>
        </p:nvSpPr>
        <p:spPr>
          <a:xfrm>
            <a:off x="3048000" y="1997839"/>
            <a:ext cx="6096000" cy="369332"/>
          </a:xfrm>
          <a:prstGeom prst="rect">
            <a:avLst/>
          </a:prstGeom>
        </p:spPr>
        <p:txBody>
          <a:bodyPr>
            <a:spAutoFit/>
          </a:bodyPr>
          <a:lstStyle/>
          <a:p>
            <a:r>
              <a:rPr lang="en-US" dirty="0"/>
              <a:t> </a:t>
            </a:r>
          </a:p>
        </p:txBody>
      </p:sp>
      <p:sp>
        <p:nvSpPr>
          <p:cNvPr id="8" name="Rounded Rectangle 7">
            <a:extLst>
              <a:ext uri="{FF2B5EF4-FFF2-40B4-BE49-F238E27FC236}">
                <a16:creationId xmlns:a16="http://schemas.microsoft.com/office/drawing/2014/main" id="{02084920-2126-6C4E-8B24-2AFBAA52A9F3}"/>
              </a:ext>
            </a:extLst>
          </p:cNvPr>
          <p:cNvSpPr/>
          <p:nvPr/>
        </p:nvSpPr>
        <p:spPr>
          <a:xfrm>
            <a:off x="778468" y="2012950"/>
            <a:ext cx="10635063" cy="275590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500" dirty="0" err="1">
                <a:solidFill>
                  <a:schemeClr val="tx1"/>
                </a:solidFill>
                <a:latin typeface="Monaco" pitchFamily="2" charset="77"/>
              </a:rPr>
              <a:t>glm</a:t>
            </a:r>
            <a:r>
              <a:rPr lang="en-US" sz="2500" dirty="0">
                <a:solidFill>
                  <a:schemeClr val="tx1"/>
                </a:solidFill>
                <a:latin typeface="Monaco" pitchFamily="2" charset="77"/>
              </a:rPr>
              <a:t>(exposure ~ smoker + </a:t>
            </a:r>
            <a:r>
              <a:rPr lang="en-US" sz="2500" dirty="0" err="1">
                <a:solidFill>
                  <a:schemeClr val="tx1"/>
                </a:solidFill>
                <a:latin typeface="Monaco" pitchFamily="2" charset="77"/>
              </a:rPr>
              <a:t>cowboy_hat</a:t>
            </a:r>
            <a:r>
              <a:rPr lang="en-US" sz="2500" dirty="0">
                <a:solidFill>
                  <a:schemeClr val="tx1"/>
                </a:solidFill>
                <a:latin typeface="Monaco" pitchFamily="2" charset="77"/>
              </a:rPr>
              <a:t> + sick . . ., </a:t>
            </a:r>
          </a:p>
          <a:p>
            <a:r>
              <a:rPr lang="en-US" sz="2500" dirty="0">
                <a:solidFill>
                  <a:schemeClr val="tx1"/>
                </a:solidFill>
                <a:latin typeface="Monaco" pitchFamily="2" charset="77"/>
              </a:rPr>
              <a:t>    data = </a:t>
            </a:r>
            <a:r>
              <a:rPr lang="en-US" sz="2500" dirty="0" err="1">
                <a:solidFill>
                  <a:schemeClr val="tx1"/>
                </a:solidFill>
                <a:latin typeface="Monaco" pitchFamily="2" charset="77"/>
              </a:rPr>
              <a:t>df</a:t>
            </a:r>
            <a:r>
              <a:rPr lang="en-US" sz="2500" dirty="0">
                <a:solidFill>
                  <a:schemeClr val="tx1"/>
                </a:solidFill>
                <a:latin typeface="Monaco" pitchFamily="2" charset="77"/>
              </a:rPr>
              <a:t>,</a:t>
            </a:r>
          </a:p>
          <a:p>
            <a:r>
              <a:rPr lang="en-US" sz="2500" dirty="0">
                <a:solidFill>
                  <a:schemeClr val="tx1"/>
                </a:solidFill>
                <a:latin typeface="Monaco" pitchFamily="2" charset="77"/>
              </a:rPr>
              <a:t>    family = binomial) %&gt;%</a:t>
            </a:r>
          </a:p>
          <a:p>
            <a:r>
              <a:rPr lang="en-US" sz="2500" dirty="0">
                <a:solidFill>
                  <a:schemeClr val="tx1"/>
                </a:solidFill>
                <a:latin typeface="Monaco" pitchFamily="2" charset="77"/>
              </a:rPr>
              <a:t>predict(type = “response”)</a:t>
            </a:r>
          </a:p>
          <a:p>
            <a:r>
              <a:rPr lang="en-US" sz="2500" dirty="0">
                <a:solidFill>
                  <a:schemeClr val="bg1">
                    <a:lumMod val="50000"/>
                  </a:schemeClr>
                </a:solidFill>
                <a:latin typeface="Monaco" pitchFamily="2" charset="77"/>
              </a:rPr>
              <a:t>#&gt; 1         2         3         4         5              </a:t>
            </a:r>
            <a:br>
              <a:rPr lang="en-US" sz="2500" dirty="0">
                <a:solidFill>
                  <a:schemeClr val="bg1">
                    <a:lumMod val="50000"/>
                  </a:schemeClr>
                </a:solidFill>
                <a:latin typeface="Monaco" pitchFamily="2" charset="77"/>
              </a:rPr>
            </a:br>
            <a:r>
              <a:rPr lang="en-US" sz="2500" dirty="0">
                <a:solidFill>
                  <a:schemeClr val="bg1">
                    <a:lumMod val="50000"/>
                  </a:schemeClr>
                </a:solidFill>
                <a:latin typeface="Monaco" pitchFamily="2" charset="77"/>
              </a:rPr>
              <a:t>#&gt; 0.6967404 0.6370019 0.7195434 0.9079320 0.5905542</a:t>
            </a:r>
            <a:br>
              <a:rPr lang="en-US" sz="2500" dirty="0">
                <a:latin typeface="Monaco" pitchFamily="2" charset="77"/>
              </a:rPr>
            </a:br>
            <a:endParaRPr lang="en-US" sz="2500" dirty="0">
              <a:latin typeface="Monaco" pitchFamily="2" charset="77"/>
            </a:endParaRPr>
          </a:p>
        </p:txBody>
      </p:sp>
    </p:spTree>
    <p:extLst>
      <p:ext uri="{BB962C8B-B14F-4D97-AF65-F5344CB8AC3E}">
        <p14:creationId xmlns:p14="http://schemas.microsoft.com/office/powerpoint/2010/main" val="41092893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Propensity scores</a:t>
            </a:r>
          </a:p>
        </p:txBody>
      </p:sp>
      <p:sp>
        <p:nvSpPr>
          <p:cNvPr id="2" name="Rectangle 1">
            <a:extLst>
              <a:ext uri="{FF2B5EF4-FFF2-40B4-BE49-F238E27FC236}">
                <a16:creationId xmlns:a16="http://schemas.microsoft.com/office/drawing/2014/main" id="{AC57C8D8-5408-624D-A73E-394500DD9D75}"/>
              </a:ext>
            </a:extLst>
          </p:cNvPr>
          <p:cNvSpPr/>
          <p:nvPr/>
        </p:nvSpPr>
        <p:spPr>
          <a:xfrm>
            <a:off x="3048000" y="1997839"/>
            <a:ext cx="6096000" cy="369332"/>
          </a:xfrm>
          <a:prstGeom prst="rect">
            <a:avLst/>
          </a:prstGeom>
        </p:spPr>
        <p:txBody>
          <a:bodyPr>
            <a:spAutoFit/>
          </a:bodyPr>
          <a:lstStyle/>
          <a:p>
            <a:r>
              <a:rPr lang="en-US" dirty="0"/>
              <a:t> </a:t>
            </a:r>
          </a:p>
        </p:txBody>
      </p:sp>
      <p:sp>
        <p:nvSpPr>
          <p:cNvPr id="8" name="Rounded Rectangle 7">
            <a:extLst>
              <a:ext uri="{FF2B5EF4-FFF2-40B4-BE49-F238E27FC236}">
                <a16:creationId xmlns:a16="http://schemas.microsoft.com/office/drawing/2014/main" id="{02084920-2126-6C4E-8B24-2AFBAA52A9F3}"/>
              </a:ext>
            </a:extLst>
          </p:cNvPr>
          <p:cNvSpPr/>
          <p:nvPr/>
        </p:nvSpPr>
        <p:spPr>
          <a:xfrm>
            <a:off x="778468" y="2012950"/>
            <a:ext cx="10635063" cy="275590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500" dirty="0">
                <a:solidFill>
                  <a:schemeClr val="tx1"/>
                </a:solidFill>
                <a:latin typeface="Monaco" pitchFamily="2" charset="77"/>
              </a:rPr>
              <a:t>p &lt;- </a:t>
            </a:r>
            <a:r>
              <a:rPr lang="en-US" sz="2500" dirty="0" err="1">
                <a:solidFill>
                  <a:schemeClr val="tx1"/>
                </a:solidFill>
                <a:latin typeface="Monaco" pitchFamily="2" charset="77"/>
              </a:rPr>
              <a:t>glm</a:t>
            </a:r>
            <a:r>
              <a:rPr lang="en-US" sz="2500" dirty="0">
                <a:solidFill>
                  <a:schemeClr val="tx1"/>
                </a:solidFill>
                <a:latin typeface="Monaco" pitchFamily="2" charset="77"/>
              </a:rPr>
              <a:t>(exposure ~ smoker + </a:t>
            </a:r>
            <a:r>
              <a:rPr lang="en-US" sz="2500" dirty="0" err="1">
                <a:solidFill>
                  <a:schemeClr val="tx1"/>
                </a:solidFill>
                <a:latin typeface="Monaco" pitchFamily="2" charset="77"/>
              </a:rPr>
              <a:t>cowboy_hat</a:t>
            </a:r>
            <a:r>
              <a:rPr lang="en-US" sz="2500" dirty="0">
                <a:solidFill>
                  <a:schemeClr val="tx1"/>
                </a:solidFill>
                <a:latin typeface="Monaco" pitchFamily="2" charset="77"/>
              </a:rPr>
              <a:t> + sick . . ., </a:t>
            </a:r>
          </a:p>
          <a:p>
            <a:r>
              <a:rPr lang="en-US" sz="2500" dirty="0">
                <a:solidFill>
                  <a:schemeClr val="tx1"/>
                </a:solidFill>
                <a:latin typeface="Monaco" pitchFamily="2" charset="77"/>
              </a:rPr>
              <a:t>         data = </a:t>
            </a:r>
            <a:r>
              <a:rPr lang="en-US" sz="2500" dirty="0" err="1">
                <a:solidFill>
                  <a:schemeClr val="tx1"/>
                </a:solidFill>
                <a:latin typeface="Monaco" pitchFamily="2" charset="77"/>
              </a:rPr>
              <a:t>df</a:t>
            </a:r>
            <a:r>
              <a:rPr lang="en-US" sz="2500" dirty="0">
                <a:solidFill>
                  <a:schemeClr val="tx1"/>
                </a:solidFill>
                <a:latin typeface="Monaco" pitchFamily="2" charset="77"/>
              </a:rPr>
              <a:t>,</a:t>
            </a:r>
          </a:p>
          <a:p>
            <a:r>
              <a:rPr lang="en-US" sz="2500" dirty="0">
                <a:solidFill>
                  <a:schemeClr val="tx1"/>
                </a:solidFill>
                <a:latin typeface="Monaco" pitchFamily="2" charset="77"/>
              </a:rPr>
              <a:t>         family = binomial) %&gt;%</a:t>
            </a:r>
          </a:p>
          <a:p>
            <a:r>
              <a:rPr lang="en-US" sz="2500" dirty="0">
                <a:solidFill>
                  <a:schemeClr val="tx1"/>
                </a:solidFill>
                <a:latin typeface="Monaco" pitchFamily="2" charset="77"/>
              </a:rPr>
              <a:t>     predict(type = “response”)</a:t>
            </a:r>
          </a:p>
        </p:txBody>
      </p:sp>
    </p:spTree>
    <p:extLst>
      <p:ext uri="{BB962C8B-B14F-4D97-AF65-F5344CB8AC3E}">
        <p14:creationId xmlns:p14="http://schemas.microsoft.com/office/powerpoint/2010/main" val="2958583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73487-C8BC-0645-8C59-77FB0B589886}"/>
              </a:ext>
            </a:extLst>
          </p:cNvPr>
          <p:cNvSpPr>
            <a:spLocks noGrp="1"/>
          </p:cNvSpPr>
          <p:nvPr>
            <p:ph type="title"/>
          </p:nvPr>
        </p:nvSpPr>
        <p:spPr/>
        <p:txBody>
          <a:bodyPr/>
          <a:lstStyle/>
          <a:p>
            <a:r>
              <a:rPr lang="en-US" dirty="0"/>
              <a:t>Potential outcomes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9498A42-8731-0D4D-A125-BBB20F9CAE28}"/>
                  </a:ext>
                </a:extLst>
              </p:cNvPr>
              <p:cNvSpPr txBox="1"/>
              <p:nvPr/>
            </p:nvSpPr>
            <p:spPr>
              <a:xfrm>
                <a:off x="6895474" y="2732196"/>
                <a:ext cx="2434193" cy="123110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8000" b="0" i="1" smtClean="0">
                              <a:solidFill>
                                <a:schemeClr val="tx1">
                                  <a:lumMod val="75000"/>
                                  <a:lumOff val="25000"/>
                                </a:schemeClr>
                              </a:solidFill>
                              <a:latin typeface="Cambria Math" panose="02040503050406030204" pitchFamily="18" charset="0"/>
                            </a:rPr>
                          </m:ctrlPr>
                        </m:sSubPr>
                        <m:e>
                          <m:r>
                            <a:rPr lang="en-US" sz="8000" b="0" i="1" smtClean="0">
                              <a:solidFill>
                                <a:schemeClr val="tx1">
                                  <a:lumMod val="75000"/>
                                  <a:lumOff val="25000"/>
                                </a:schemeClr>
                              </a:solidFill>
                              <a:latin typeface="Cambria Math" panose="02040503050406030204" pitchFamily="18" charset="0"/>
                            </a:rPr>
                            <m:t>𝑌</m:t>
                          </m:r>
                        </m:e>
                        <m:sub>
                          <m:r>
                            <a:rPr lang="en-US" sz="8000" b="0" i="1" smtClean="0">
                              <a:solidFill>
                                <a:schemeClr val="tx1">
                                  <a:lumMod val="75000"/>
                                  <a:lumOff val="25000"/>
                                </a:schemeClr>
                              </a:solidFill>
                              <a:latin typeface="Cambria Math" panose="02040503050406030204" pitchFamily="18" charset="0"/>
                            </a:rPr>
                            <m:t>𝑖</m:t>
                          </m:r>
                        </m:sub>
                      </m:sSub>
                      <m:r>
                        <a:rPr lang="en-US" sz="8000" b="0" i="1" smtClean="0">
                          <a:solidFill>
                            <a:schemeClr val="tx1">
                              <a:lumMod val="75000"/>
                              <a:lumOff val="25000"/>
                            </a:schemeClr>
                          </a:solidFill>
                          <a:latin typeface="Cambria Math" panose="02040503050406030204" pitchFamily="18" charset="0"/>
                        </a:rPr>
                        <m:t>(</m:t>
                      </m:r>
                      <m:r>
                        <a:rPr lang="en-US" sz="8000" b="0" i="1" smtClean="0">
                          <a:solidFill>
                            <a:schemeClr val="accent1">
                              <a:lumMod val="50000"/>
                            </a:schemeClr>
                          </a:solidFill>
                          <a:latin typeface="Cambria Math" panose="02040503050406030204" pitchFamily="18" charset="0"/>
                        </a:rPr>
                        <m:t>1</m:t>
                      </m:r>
                      <m:r>
                        <a:rPr lang="en-US" sz="8000" b="0" i="1" smtClean="0">
                          <a:solidFill>
                            <a:schemeClr val="tx1">
                              <a:lumMod val="75000"/>
                              <a:lumOff val="25000"/>
                            </a:schemeClr>
                          </a:solidFill>
                          <a:latin typeface="Cambria Math" panose="02040503050406030204" pitchFamily="18" charset="0"/>
                        </a:rPr>
                        <m:t>)</m:t>
                      </m:r>
                    </m:oMath>
                  </m:oMathPara>
                </a14:m>
                <a:endParaRPr lang="en-US" sz="8000" dirty="0">
                  <a:solidFill>
                    <a:schemeClr val="bg1">
                      <a:lumMod val="50000"/>
                    </a:schemeClr>
                  </a:solidFill>
                </a:endParaRPr>
              </a:p>
            </p:txBody>
          </p:sp>
        </mc:Choice>
        <mc:Fallback>
          <p:sp>
            <p:nvSpPr>
              <p:cNvPr id="4" name="TextBox 3">
                <a:extLst>
                  <a:ext uri="{FF2B5EF4-FFF2-40B4-BE49-F238E27FC236}">
                    <a16:creationId xmlns:a16="http://schemas.microsoft.com/office/drawing/2014/main" id="{99498A42-8731-0D4D-A125-BBB20F9CAE28}"/>
                  </a:ext>
                </a:extLst>
              </p:cNvPr>
              <p:cNvSpPr txBox="1">
                <a:spLocks noRot="1" noChangeAspect="1" noMove="1" noResize="1" noEditPoints="1" noAdjustHandles="1" noChangeArrowheads="1" noChangeShapeType="1" noTextEdit="1"/>
              </p:cNvSpPr>
              <p:nvPr/>
            </p:nvSpPr>
            <p:spPr>
              <a:xfrm>
                <a:off x="6895474" y="2732196"/>
                <a:ext cx="2434193" cy="1231106"/>
              </a:xfrm>
              <a:prstGeom prst="rect">
                <a:avLst/>
              </a:prstGeom>
              <a:blipFill>
                <a:blip r:embed="rId3"/>
                <a:stretch>
                  <a:fillRect l="-8290" r="-13472" b="-336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F5F2976-EB6C-9C45-8C70-6590F4F78539}"/>
                  </a:ext>
                </a:extLst>
              </p:cNvPr>
              <p:cNvSpPr txBox="1"/>
              <p:nvPr/>
            </p:nvSpPr>
            <p:spPr>
              <a:xfrm>
                <a:off x="2846224" y="2732196"/>
                <a:ext cx="2434193" cy="123110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6"/>
                          </a:solidFill>
                          <a:latin typeface="Cambria Math" panose="02040503050406030204" pitchFamily="18" charset="0"/>
                        </a:rPr>
                        <m:t>0</m:t>
                      </m:r>
                      <m:r>
                        <a:rPr lang="en-US" sz="8000" b="0" i="1" smtClean="0">
                          <a:solidFill>
                            <a:schemeClr val="bg1"/>
                          </a:solidFill>
                          <a:latin typeface="Cambria Math" panose="02040503050406030204" pitchFamily="18" charset="0"/>
                        </a:rPr>
                        <m:t>)</m:t>
                      </m:r>
                    </m:oMath>
                  </m:oMathPara>
                </a14:m>
                <a:endParaRPr lang="en-US" sz="8000" dirty="0"/>
              </a:p>
            </p:txBody>
          </p:sp>
        </mc:Choice>
        <mc:Fallback>
          <p:sp>
            <p:nvSpPr>
              <p:cNvPr id="5" name="TextBox 4">
                <a:extLst>
                  <a:ext uri="{FF2B5EF4-FFF2-40B4-BE49-F238E27FC236}">
                    <a16:creationId xmlns:a16="http://schemas.microsoft.com/office/drawing/2014/main" id="{6F5F2976-EB6C-9C45-8C70-6590F4F78539}"/>
                  </a:ext>
                </a:extLst>
              </p:cNvPr>
              <p:cNvSpPr txBox="1">
                <a:spLocks noRot="1" noChangeAspect="1" noMove="1" noResize="1" noEditPoints="1" noAdjustHandles="1" noChangeArrowheads="1" noChangeShapeType="1" noTextEdit="1"/>
              </p:cNvSpPr>
              <p:nvPr/>
            </p:nvSpPr>
            <p:spPr>
              <a:xfrm>
                <a:off x="2846224" y="2732196"/>
                <a:ext cx="2434193" cy="1231106"/>
              </a:xfrm>
              <a:prstGeom prst="rect">
                <a:avLst/>
              </a:prstGeom>
              <a:blipFill>
                <a:blip r:embed="rId4"/>
                <a:stretch>
                  <a:fillRect l="-8290" r="-13990" b="-3367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8F60987-5566-B541-B18F-CF9CC5312A31}"/>
              </a:ext>
            </a:extLst>
          </p:cNvPr>
          <p:cNvPicPr>
            <a:picLocks noChangeAspect="1"/>
          </p:cNvPicPr>
          <p:nvPr/>
        </p:nvPicPr>
        <p:blipFill>
          <a:blip r:embed="rId5">
            <a:duotone>
              <a:schemeClr val="accent6">
                <a:shade val="45000"/>
                <a:satMod val="135000"/>
              </a:schemeClr>
              <a:prstClr val="white"/>
            </a:duotone>
          </a:blip>
          <a:stretch>
            <a:fillRect/>
          </a:stretch>
        </p:blipFill>
        <p:spPr>
          <a:xfrm>
            <a:off x="3727033" y="4453268"/>
            <a:ext cx="1072295" cy="536148"/>
          </a:xfrm>
          <a:prstGeom prst="rect">
            <a:avLst/>
          </a:prstGeom>
        </p:spPr>
      </p:pic>
      <p:pic>
        <p:nvPicPr>
          <p:cNvPr id="7" name="Picture 6">
            <a:extLst>
              <a:ext uri="{FF2B5EF4-FFF2-40B4-BE49-F238E27FC236}">
                <a16:creationId xmlns:a16="http://schemas.microsoft.com/office/drawing/2014/main" id="{A550E5FB-9AF4-AD45-8489-EC08D0DD3F6D}"/>
              </a:ext>
            </a:extLst>
          </p:cNvPr>
          <p:cNvPicPr>
            <a:picLocks noChangeAspect="1"/>
          </p:cNvPicPr>
          <p:nvPr/>
        </p:nvPicPr>
        <p:blipFill>
          <a:blip r:embed="rId5">
            <a:duotone>
              <a:prstClr val="black"/>
              <a:schemeClr val="accent3">
                <a:tint val="45000"/>
                <a:satMod val="400000"/>
              </a:schemeClr>
            </a:duotone>
          </a:blip>
          <a:stretch>
            <a:fillRect/>
          </a:stretch>
        </p:blipFill>
        <p:spPr>
          <a:xfrm>
            <a:off x="7763111" y="4468662"/>
            <a:ext cx="1072295" cy="536148"/>
          </a:xfrm>
          <a:prstGeom prst="rect">
            <a:avLst/>
          </a:prstGeom>
        </p:spPr>
      </p:pic>
    </p:spTree>
    <p:extLst>
      <p:ext uri="{BB962C8B-B14F-4D97-AF65-F5344CB8AC3E}">
        <p14:creationId xmlns:p14="http://schemas.microsoft.com/office/powerpoint/2010/main" val="2455284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885497" y="2095568"/>
            <a:ext cx="471424" cy="1368312"/>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2" name="TextBox 291"/>
          <p:cNvSpPr txBox="1"/>
          <p:nvPr/>
        </p:nvSpPr>
        <p:spPr>
          <a:xfrm>
            <a:off x="1802035" y="282291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nvGrpSpPr>
          <p:cNvPr id="10" name="Group 9"/>
          <p:cNvGrpSpPr/>
          <p:nvPr/>
        </p:nvGrpSpPr>
        <p:grpSpPr>
          <a:xfrm>
            <a:off x="3385133" y="1395021"/>
            <a:ext cx="365760" cy="1309512"/>
            <a:chOff x="2692399" y="2184397"/>
            <a:chExt cx="274320" cy="982134"/>
          </a:xfrm>
        </p:grpSpPr>
        <p:sp>
          <p:nvSpPr>
            <p:cNvPr id="11" name="Oval 1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3" name="Group 72"/>
          <p:cNvGrpSpPr/>
          <p:nvPr/>
        </p:nvGrpSpPr>
        <p:grpSpPr>
          <a:xfrm>
            <a:off x="7467236" y="3323864"/>
            <a:ext cx="365760" cy="1309512"/>
            <a:chOff x="2368178" y="2124654"/>
            <a:chExt cx="274320" cy="982134"/>
          </a:xfrm>
        </p:grpSpPr>
        <p:grpSp>
          <p:nvGrpSpPr>
            <p:cNvPr id="55" name="Group 54"/>
            <p:cNvGrpSpPr/>
            <p:nvPr/>
          </p:nvGrpSpPr>
          <p:grpSpPr>
            <a:xfrm>
              <a:off x="2368178" y="2124654"/>
              <a:ext cx="274320" cy="982134"/>
              <a:chOff x="2692399" y="2184397"/>
              <a:chExt cx="274320" cy="982134"/>
            </a:xfrm>
          </p:grpSpPr>
          <p:sp>
            <p:nvSpPr>
              <p:cNvPr id="56" name="Oval 55"/>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7" name="Rectangle 56"/>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1" name="Group 60"/>
            <p:cNvGrpSpPr/>
            <p:nvPr/>
          </p:nvGrpSpPr>
          <p:grpSpPr>
            <a:xfrm>
              <a:off x="2368178" y="2240639"/>
              <a:ext cx="274320" cy="113533"/>
              <a:chOff x="1237102" y="1657048"/>
              <a:chExt cx="1598445" cy="433900"/>
            </a:xfrm>
          </p:grpSpPr>
          <p:grpSp>
            <p:nvGrpSpPr>
              <p:cNvPr id="62" name="Group 61"/>
              <p:cNvGrpSpPr/>
              <p:nvPr/>
            </p:nvGrpSpPr>
            <p:grpSpPr>
              <a:xfrm>
                <a:off x="1517980" y="1688757"/>
                <a:ext cx="1070783" cy="402191"/>
                <a:chOff x="1517980" y="1688757"/>
                <a:chExt cx="1070783" cy="402191"/>
              </a:xfrm>
            </p:grpSpPr>
            <p:sp>
              <p:nvSpPr>
                <p:cNvPr id="67" name="Oval 66"/>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 name="Rectangle 67"/>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 name="Rectangle 68"/>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 name="Straight Connector 69"/>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1" name="Straight Connector 70"/>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2" name="Straight Connector 71"/>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3" name="Straight Connector 62"/>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 name="Group 15"/>
          <p:cNvGrpSpPr/>
          <p:nvPr/>
        </p:nvGrpSpPr>
        <p:grpSpPr>
          <a:xfrm>
            <a:off x="1536324" y="2924511"/>
            <a:ext cx="365760" cy="1309512"/>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4" name="Group 73"/>
          <p:cNvGrpSpPr/>
          <p:nvPr/>
        </p:nvGrpSpPr>
        <p:grpSpPr>
          <a:xfrm>
            <a:off x="6523323" y="1654493"/>
            <a:ext cx="365760" cy="1309512"/>
            <a:chOff x="2368178" y="2124654"/>
            <a:chExt cx="274320" cy="982134"/>
          </a:xfrm>
        </p:grpSpPr>
        <p:grpSp>
          <p:nvGrpSpPr>
            <p:cNvPr id="75" name="Group 74"/>
            <p:cNvGrpSpPr/>
            <p:nvPr/>
          </p:nvGrpSpPr>
          <p:grpSpPr>
            <a:xfrm>
              <a:off x="2368178" y="2124654"/>
              <a:ext cx="274320" cy="982134"/>
              <a:chOff x="2692399" y="2184397"/>
              <a:chExt cx="274320" cy="982134"/>
            </a:xfrm>
          </p:grpSpPr>
          <p:sp>
            <p:nvSpPr>
              <p:cNvPr id="88" name="Oval 8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9" name="Rectangle 8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6" name="Group 75"/>
            <p:cNvGrpSpPr/>
            <p:nvPr/>
          </p:nvGrpSpPr>
          <p:grpSpPr>
            <a:xfrm>
              <a:off x="2368178" y="2240639"/>
              <a:ext cx="274320" cy="113533"/>
              <a:chOff x="1237102" y="1657048"/>
              <a:chExt cx="1598445" cy="433900"/>
            </a:xfrm>
          </p:grpSpPr>
          <p:grpSp>
            <p:nvGrpSpPr>
              <p:cNvPr id="77" name="Group 76"/>
              <p:cNvGrpSpPr/>
              <p:nvPr/>
            </p:nvGrpSpPr>
            <p:grpSpPr>
              <a:xfrm>
                <a:off x="1517980" y="1688757"/>
                <a:ext cx="1070783" cy="402191"/>
                <a:chOff x="1517980" y="1688757"/>
                <a:chExt cx="1070783" cy="402191"/>
              </a:xfrm>
            </p:grpSpPr>
            <p:sp>
              <p:nvSpPr>
                <p:cNvPr id="82" name="Oval 81"/>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3" name="Rectangle 82"/>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4" name="Rectangle 83"/>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85" name="Straight Connector 84"/>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6" name="Straight Connector 85"/>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7" name="Straight Connector 86"/>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78" name="Straight Connector 77"/>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39" name="Group 138"/>
          <p:cNvGrpSpPr/>
          <p:nvPr/>
        </p:nvGrpSpPr>
        <p:grpSpPr>
          <a:xfrm>
            <a:off x="879796" y="1521563"/>
            <a:ext cx="365760" cy="1309512"/>
            <a:chOff x="2692399" y="2184397"/>
            <a:chExt cx="274320" cy="982134"/>
          </a:xfrm>
        </p:grpSpPr>
        <p:sp>
          <p:nvSpPr>
            <p:cNvPr id="152" name="Oval 151"/>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70" name="Oval 169"/>
          <p:cNvSpPr/>
          <p:nvPr/>
        </p:nvSpPr>
        <p:spPr bwMode="auto">
          <a:xfrm>
            <a:off x="-117767" y="897416"/>
            <a:ext cx="4876800" cy="4876800"/>
          </a:xfrm>
          <a:prstGeom prst="ellipse">
            <a:avLst/>
          </a:prstGeom>
          <a:noFill/>
          <a:ln w="76200" cap="flat" cmpd="sng" algn="ctr">
            <a:solidFill>
              <a:schemeClr val="accent6"/>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71" name="Oval 170"/>
          <p:cNvSpPr/>
          <p:nvPr/>
        </p:nvSpPr>
        <p:spPr bwMode="auto">
          <a:xfrm>
            <a:off x="5245751" y="29548"/>
            <a:ext cx="6400800" cy="6400800"/>
          </a:xfrm>
          <a:prstGeom prst="ellipse">
            <a:avLst/>
          </a:prstGeom>
          <a:noFill/>
          <a:ln w="76200" cap="flat" cmpd="sng" algn="ctr">
            <a:solidFill>
              <a:schemeClr val="accent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19" name="Group 18"/>
          <p:cNvGrpSpPr/>
          <p:nvPr/>
        </p:nvGrpSpPr>
        <p:grpSpPr>
          <a:xfrm>
            <a:off x="6627891" y="3600304"/>
            <a:ext cx="365760" cy="1309512"/>
            <a:chOff x="2692399" y="2184397"/>
            <a:chExt cx="274320" cy="982134"/>
          </a:xfrm>
          <a:solidFill>
            <a:schemeClr val="accent4"/>
          </a:solidFill>
        </p:grpSpPr>
        <p:sp>
          <p:nvSpPr>
            <p:cNvPr id="20" name="Oval 1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 name="Rectangle 2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 name="Group 24"/>
          <p:cNvGrpSpPr/>
          <p:nvPr/>
        </p:nvGrpSpPr>
        <p:grpSpPr>
          <a:xfrm>
            <a:off x="6077592" y="2640039"/>
            <a:ext cx="365760" cy="1309512"/>
            <a:chOff x="2692399" y="2184397"/>
            <a:chExt cx="274320" cy="982134"/>
          </a:xfrm>
          <a:solidFill>
            <a:schemeClr val="accent4"/>
          </a:solidFill>
        </p:grpSpPr>
        <p:sp>
          <p:nvSpPr>
            <p:cNvPr id="26" name="Oval 25"/>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 name="Rectangle 26"/>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7" name="Group 36"/>
          <p:cNvGrpSpPr/>
          <p:nvPr/>
        </p:nvGrpSpPr>
        <p:grpSpPr>
          <a:xfrm>
            <a:off x="8249587" y="3052717"/>
            <a:ext cx="365760" cy="1309512"/>
            <a:chOff x="2692399" y="2184397"/>
            <a:chExt cx="274320" cy="982134"/>
          </a:xfrm>
          <a:solidFill>
            <a:schemeClr val="accent4"/>
          </a:solidFill>
        </p:grpSpPr>
        <p:sp>
          <p:nvSpPr>
            <p:cNvPr id="38" name="Oval 37"/>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 name="Rectangle 38"/>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0" name="Group 39"/>
          <p:cNvGrpSpPr/>
          <p:nvPr/>
        </p:nvGrpSpPr>
        <p:grpSpPr>
          <a:xfrm>
            <a:off x="8737281" y="4274416"/>
            <a:ext cx="365760" cy="1309512"/>
            <a:chOff x="2692399" y="2184397"/>
            <a:chExt cx="274320" cy="982134"/>
          </a:xfrm>
          <a:solidFill>
            <a:schemeClr val="accent4"/>
          </a:solidFill>
        </p:grpSpPr>
        <p:sp>
          <p:nvSpPr>
            <p:cNvPr id="41" name="Oval 40"/>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 name="Rectangle 41"/>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2" name="Group 51"/>
          <p:cNvGrpSpPr/>
          <p:nvPr/>
        </p:nvGrpSpPr>
        <p:grpSpPr>
          <a:xfrm>
            <a:off x="10636800" y="1442920"/>
            <a:ext cx="365760" cy="1309512"/>
            <a:chOff x="2692399" y="2184397"/>
            <a:chExt cx="274320" cy="982134"/>
          </a:xfrm>
          <a:solidFill>
            <a:schemeClr val="accent4"/>
          </a:solidFill>
        </p:grpSpPr>
        <p:sp>
          <p:nvSpPr>
            <p:cNvPr id="53" name="Oval 52"/>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4" name="Rectangle 53"/>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89" name="Group 188"/>
          <p:cNvGrpSpPr/>
          <p:nvPr/>
        </p:nvGrpSpPr>
        <p:grpSpPr>
          <a:xfrm>
            <a:off x="9427405" y="3551471"/>
            <a:ext cx="365760" cy="1309512"/>
            <a:chOff x="2692399" y="2184397"/>
            <a:chExt cx="274320" cy="982134"/>
          </a:xfrm>
          <a:solidFill>
            <a:schemeClr val="accent4"/>
          </a:solidFill>
        </p:grpSpPr>
        <p:sp>
          <p:nvSpPr>
            <p:cNvPr id="190" name="Oval 18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1" name="Rectangle 19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 name="Group 4"/>
          <p:cNvGrpSpPr/>
          <p:nvPr/>
        </p:nvGrpSpPr>
        <p:grpSpPr>
          <a:xfrm>
            <a:off x="2789536" y="1767085"/>
            <a:ext cx="365760" cy="1309512"/>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2" name="Group 21"/>
          <p:cNvGrpSpPr/>
          <p:nvPr/>
        </p:nvGrpSpPr>
        <p:grpSpPr>
          <a:xfrm>
            <a:off x="783561" y="3398644"/>
            <a:ext cx="365760" cy="1309512"/>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944067" y="1687272"/>
            <a:ext cx="245019" cy="140315"/>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8" name="Rectangle 147"/>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1129254" y="1687272"/>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p:cNvCxnSpPr/>
          <p:nvPr/>
        </p:nvCxnSpPr>
        <p:spPr bwMode="auto">
          <a:xfrm flipV="1">
            <a:off x="1133966" y="1708743"/>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879797" y="1676210"/>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879797" y="1708743"/>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p:cNvSpPr/>
          <p:nvPr/>
        </p:nvSpPr>
        <p:spPr bwMode="auto">
          <a:xfrm>
            <a:off x="8397238" y="3096244"/>
            <a:ext cx="76741" cy="10908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38" name="Group 237"/>
          <p:cNvGrpSpPr/>
          <p:nvPr/>
        </p:nvGrpSpPr>
        <p:grpSpPr>
          <a:xfrm>
            <a:off x="3281159" y="3043683"/>
            <a:ext cx="499200" cy="1309512"/>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45" name="Group 244"/>
          <p:cNvGrpSpPr/>
          <p:nvPr/>
        </p:nvGrpSpPr>
        <p:grpSpPr>
          <a:xfrm>
            <a:off x="9566839" y="1776024"/>
            <a:ext cx="499200" cy="1309512"/>
            <a:chOff x="587671" y="2548983"/>
            <a:chExt cx="374400" cy="982134"/>
          </a:xfrm>
        </p:grpSpPr>
        <p:grpSp>
          <p:nvGrpSpPr>
            <p:cNvPr id="246" name="Group 245"/>
            <p:cNvGrpSpPr/>
            <p:nvPr/>
          </p:nvGrpSpPr>
          <p:grpSpPr>
            <a:xfrm>
              <a:off x="587671" y="2548983"/>
              <a:ext cx="274320" cy="982134"/>
              <a:chOff x="2692399" y="2184397"/>
              <a:chExt cx="274320" cy="982134"/>
            </a:xfrm>
          </p:grpSpPr>
          <p:sp>
            <p:nvSpPr>
              <p:cNvPr id="250" name="Oval 24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1" name="Rectangle 25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7" name="Picture 246"/>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9" name="Rounded Rectangle 248"/>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2" name="Group 251"/>
          <p:cNvGrpSpPr/>
          <p:nvPr/>
        </p:nvGrpSpPr>
        <p:grpSpPr>
          <a:xfrm>
            <a:off x="7073523" y="1833464"/>
            <a:ext cx="471424" cy="1368312"/>
            <a:chOff x="1414123" y="1571676"/>
            <a:chExt cx="353568" cy="1026234"/>
          </a:xfrm>
        </p:grpSpPr>
        <p:grpSp>
          <p:nvGrpSpPr>
            <p:cNvPr id="253" name="Group 252"/>
            <p:cNvGrpSpPr/>
            <p:nvPr/>
          </p:nvGrpSpPr>
          <p:grpSpPr>
            <a:xfrm>
              <a:off x="1446433" y="1615776"/>
              <a:ext cx="274320" cy="982134"/>
              <a:chOff x="2692399" y="2184397"/>
              <a:chExt cx="274320" cy="982134"/>
            </a:xfrm>
          </p:grpSpPr>
          <p:sp>
            <p:nvSpPr>
              <p:cNvPr id="258" name="Oval 25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9" name="Rectangle 25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54" name="Teardrop 253"/>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5" name="Teardrop 254"/>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6" name="Rounded Rectangle 255"/>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7" name="Rounded Rectangle 256"/>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0" name="Group 259"/>
          <p:cNvGrpSpPr/>
          <p:nvPr/>
        </p:nvGrpSpPr>
        <p:grpSpPr>
          <a:xfrm>
            <a:off x="7922112" y="1389517"/>
            <a:ext cx="365760" cy="1309512"/>
            <a:chOff x="2092152" y="1325314"/>
            <a:chExt cx="274320" cy="982134"/>
          </a:xfrm>
        </p:grpSpPr>
        <p:grpSp>
          <p:nvGrpSpPr>
            <p:cNvPr id="261" name="Group 260"/>
            <p:cNvGrpSpPr/>
            <p:nvPr/>
          </p:nvGrpSpPr>
          <p:grpSpPr>
            <a:xfrm>
              <a:off x="2092152" y="1325314"/>
              <a:ext cx="274320" cy="982134"/>
              <a:chOff x="2692399" y="2184397"/>
              <a:chExt cx="274320" cy="982134"/>
            </a:xfrm>
          </p:grpSpPr>
          <p:sp>
            <p:nvSpPr>
              <p:cNvPr id="263" name="Oval 26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4" name="Rectangle 26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2" name="Heart 261"/>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5" name="Group 264"/>
          <p:cNvGrpSpPr/>
          <p:nvPr/>
        </p:nvGrpSpPr>
        <p:grpSpPr>
          <a:xfrm>
            <a:off x="10323617" y="2986505"/>
            <a:ext cx="365760" cy="1309512"/>
            <a:chOff x="2092152" y="1325314"/>
            <a:chExt cx="274320" cy="982134"/>
          </a:xfrm>
        </p:grpSpPr>
        <p:grpSp>
          <p:nvGrpSpPr>
            <p:cNvPr id="266" name="Group 265"/>
            <p:cNvGrpSpPr/>
            <p:nvPr/>
          </p:nvGrpSpPr>
          <p:grpSpPr>
            <a:xfrm>
              <a:off x="2092152" y="1325314"/>
              <a:ext cx="274320" cy="982134"/>
              <a:chOff x="2692399" y="2184397"/>
              <a:chExt cx="274320" cy="982134"/>
            </a:xfrm>
          </p:grpSpPr>
          <p:sp>
            <p:nvSpPr>
              <p:cNvPr id="268" name="Oval 26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9" name="Rectangle 26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7" name="Heart 266"/>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0" name="Chord 269"/>
          <p:cNvSpPr/>
          <p:nvPr/>
        </p:nvSpPr>
        <p:spPr bwMode="auto">
          <a:xfrm rot="17528077">
            <a:off x="6724019" y="3669721"/>
            <a:ext cx="225893" cy="207569"/>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1" name="Chord 270"/>
          <p:cNvSpPr/>
          <p:nvPr/>
        </p:nvSpPr>
        <p:spPr bwMode="auto">
          <a:xfrm rot="17528077">
            <a:off x="10694229" y="1513873"/>
            <a:ext cx="272252" cy="193643"/>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73" name="Group 272"/>
          <p:cNvGrpSpPr/>
          <p:nvPr/>
        </p:nvGrpSpPr>
        <p:grpSpPr>
          <a:xfrm>
            <a:off x="2434885" y="3280749"/>
            <a:ext cx="365760" cy="1309512"/>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2" name="TextBox 31"/>
          <p:cNvSpPr txBox="1"/>
          <p:nvPr/>
        </p:nvSpPr>
        <p:spPr>
          <a:xfrm>
            <a:off x="765973" y="214150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289" name="TextBox 288"/>
          <p:cNvSpPr txBox="1"/>
          <p:nvPr/>
        </p:nvSpPr>
        <p:spPr>
          <a:xfrm>
            <a:off x="673058" y="403348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0" name="TextBox 289"/>
          <p:cNvSpPr txBox="1"/>
          <p:nvPr/>
        </p:nvSpPr>
        <p:spPr>
          <a:xfrm>
            <a:off x="1422842" y="3564098"/>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1" name="TextBox 290"/>
          <p:cNvSpPr txBox="1"/>
          <p:nvPr/>
        </p:nvSpPr>
        <p:spPr>
          <a:xfrm>
            <a:off x="2314543" y="392665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293" name="TextBox 292"/>
          <p:cNvSpPr txBox="1"/>
          <p:nvPr/>
        </p:nvSpPr>
        <p:spPr>
          <a:xfrm>
            <a:off x="2648329" y="25287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294" name="TextBox 293"/>
          <p:cNvSpPr txBox="1"/>
          <p:nvPr/>
        </p:nvSpPr>
        <p:spPr>
          <a:xfrm>
            <a:off x="3258121" y="203607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5" name="TextBox 294"/>
          <p:cNvSpPr txBox="1"/>
          <p:nvPr/>
        </p:nvSpPr>
        <p:spPr>
          <a:xfrm>
            <a:off x="3159066" y="366759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296" name="TextBox 295"/>
          <p:cNvSpPr txBox="1"/>
          <p:nvPr/>
        </p:nvSpPr>
        <p:spPr>
          <a:xfrm>
            <a:off x="5962802" y="330585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7" name="TextBox 296"/>
          <p:cNvSpPr txBox="1"/>
          <p:nvPr/>
        </p:nvSpPr>
        <p:spPr>
          <a:xfrm>
            <a:off x="6417374" y="230284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298" name="TextBox 297"/>
          <p:cNvSpPr txBox="1"/>
          <p:nvPr/>
        </p:nvSpPr>
        <p:spPr>
          <a:xfrm>
            <a:off x="6515806" y="42521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9" name="TextBox 298"/>
          <p:cNvSpPr txBox="1"/>
          <p:nvPr/>
        </p:nvSpPr>
        <p:spPr>
          <a:xfrm>
            <a:off x="8657961" y="489363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300" name="TextBox 299"/>
          <p:cNvSpPr txBox="1"/>
          <p:nvPr/>
        </p:nvSpPr>
        <p:spPr>
          <a:xfrm>
            <a:off x="9473765" y="242080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301" name="TextBox 300"/>
          <p:cNvSpPr txBox="1"/>
          <p:nvPr/>
        </p:nvSpPr>
        <p:spPr>
          <a:xfrm>
            <a:off x="7369647" y="39559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302" name="TextBox 301"/>
          <p:cNvSpPr txBox="1"/>
          <p:nvPr/>
        </p:nvSpPr>
        <p:spPr>
          <a:xfrm>
            <a:off x="9315106" y="4214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p:cNvSpPr txBox="1"/>
          <p:nvPr/>
        </p:nvSpPr>
        <p:spPr>
          <a:xfrm>
            <a:off x="8157682" y="372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4" name="TextBox 303"/>
          <p:cNvSpPr txBox="1"/>
          <p:nvPr/>
        </p:nvSpPr>
        <p:spPr>
          <a:xfrm>
            <a:off x="7841003" y="2168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5" name="TextBox 304"/>
          <p:cNvSpPr txBox="1"/>
          <p:nvPr/>
        </p:nvSpPr>
        <p:spPr>
          <a:xfrm>
            <a:off x="7034221" y="256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sp>
        <p:nvSpPr>
          <p:cNvPr id="306" name="TextBox 305"/>
          <p:cNvSpPr txBox="1"/>
          <p:nvPr/>
        </p:nvSpPr>
        <p:spPr>
          <a:xfrm>
            <a:off x="10213114" y="37393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7" name="TextBox 306"/>
          <p:cNvSpPr txBox="1"/>
          <p:nvPr/>
        </p:nvSpPr>
        <p:spPr>
          <a:xfrm>
            <a:off x="10556423" y="212862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nvGrpSpPr>
          <p:cNvPr id="309" name="Group 308"/>
          <p:cNvGrpSpPr/>
          <p:nvPr/>
        </p:nvGrpSpPr>
        <p:grpSpPr>
          <a:xfrm>
            <a:off x="8927127" y="2159939"/>
            <a:ext cx="365760" cy="1309512"/>
            <a:chOff x="2692399" y="2184397"/>
            <a:chExt cx="274320" cy="982134"/>
          </a:xfrm>
        </p:grpSpPr>
        <p:sp>
          <p:nvSpPr>
            <p:cNvPr id="310" name="Oval 30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1" name="Rectangle 31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12" name="Group 311"/>
          <p:cNvGrpSpPr/>
          <p:nvPr/>
        </p:nvGrpSpPr>
        <p:grpSpPr>
          <a:xfrm>
            <a:off x="8991397" y="2325648"/>
            <a:ext cx="245019" cy="140315"/>
            <a:chOff x="1517980" y="1688757"/>
            <a:chExt cx="1070783" cy="402191"/>
          </a:xfrm>
        </p:grpSpPr>
        <p:sp>
          <p:nvSpPr>
            <p:cNvPr id="313" name="Oval 312"/>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4" name="Rectangle 313"/>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5" name="Rectangle 314"/>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16" name="Straight Connector 315"/>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7" name="Straight Connector 316"/>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8" name="Straight Connector 317"/>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19" name="Straight Connector 318"/>
          <p:cNvCxnSpPr/>
          <p:nvPr/>
        </p:nvCxnSpPr>
        <p:spPr bwMode="auto">
          <a:xfrm flipV="1">
            <a:off x="9176585" y="2325648"/>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p:cNvCxnSpPr/>
          <p:nvPr/>
        </p:nvCxnSpPr>
        <p:spPr bwMode="auto">
          <a:xfrm flipV="1">
            <a:off x="9181297" y="2347119"/>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p:cNvCxnSpPr/>
          <p:nvPr/>
        </p:nvCxnSpPr>
        <p:spPr bwMode="auto">
          <a:xfrm flipH="1" flipV="1">
            <a:off x="8927127" y="2314586"/>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p:cNvCxnSpPr/>
          <p:nvPr/>
        </p:nvCxnSpPr>
        <p:spPr bwMode="auto">
          <a:xfrm flipH="1" flipV="1">
            <a:off x="8927128" y="2347119"/>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p:cNvSpPr txBox="1"/>
          <p:nvPr/>
        </p:nvSpPr>
        <p:spPr>
          <a:xfrm>
            <a:off x="8820639" y="283562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327" name="Oval 326"/>
          <p:cNvSpPr/>
          <p:nvPr/>
        </p:nvSpPr>
        <p:spPr bwMode="auto">
          <a:xfrm>
            <a:off x="8455988"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8" name="Oval 327"/>
          <p:cNvSpPr/>
          <p:nvPr/>
        </p:nvSpPr>
        <p:spPr bwMode="auto">
          <a:xfrm>
            <a:off x="8299572"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29" name="Picture 328"/>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395711" y="2749884"/>
            <a:ext cx="524021" cy="413248"/>
          </a:xfrm>
          <a:prstGeom prst="rect">
            <a:avLst/>
          </a:prstGeom>
        </p:spPr>
      </p:pic>
      <p:pic>
        <p:nvPicPr>
          <p:cNvPr id="332" name="Picture 331"/>
          <p:cNvPicPr>
            <a:picLocks noChangeAspect="1"/>
          </p:cNvPicPr>
          <p:nvPr/>
        </p:nvPicPr>
        <p:blipFill>
          <a:blip r:embed="rId7">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p:cNvSpPr/>
          <p:nvPr/>
        </p:nvSpPr>
        <p:spPr bwMode="auto">
          <a:xfrm>
            <a:off x="8931452"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5" name="Rounded Rectangle 334"/>
          <p:cNvSpPr/>
          <p:nvPr/>
        </p:nvSpPr>
        <p:spPr bwMode="auto">
          <a:xfrm>
            <a:off x="8768627"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36" name="Picture 335"/>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7844934" y="1219467"/>
            <a:ext cx="524021" cy="413248"/>
          </a:xfrm>
          <a:prstGeom prst="rect">
            <a:avLst/>
          </a:prstGeom>
        </p:spPr>
      </p:pic>
      <p:pic>
        <p:nvPicPr>
          <p:cNvPr id="192" name="Picture 191"/>
          <p:cNvPicPr>
            <a:picLocks noChangeAspect="1"/>
          </p:cNvPicPr>
          <p:nvPr/>
        </p:nvPicPr>
        <p:blipFill>
          <a:blip r:embed="rId7">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195" name="Title 4"/>
          <p:cNvSpPr txBox="1">
            <a:spLocks/>
          </p:cNvSpPr>
          <p:nvPr/>
        </p:nvSpPr>
        <p:spPr>
          <a:xfrm>
            <a:off x="126492" y="-229134"/>
            <a:ext cx="53321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130007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292"/>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290"/>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289"/>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291"/>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grpId="0" nodeType="afterEffect">
                                  <p:stCondLst>
                                    <p:cond delay="100"/>
                                  </p:stCondLst>
                                  <p:childTnLst>
                                    <p:set>
                                      <p:cBhvr>
                                        <p:cTn id="21" dur="1" fill="hold">
                                          <p:stCondLst>
                                            <p:cond delay="0"/>
                                          </p:stCondLst>
                                        </p:cTn>
                                        <p:tgtEl>
                                          <p:spTgt spid="295"/>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100"/>
                                  </p:stCondLst>
                                  <p:childTnLst>
                                    <p:set>
                                      <p:cBhvr>
                                        <p:cTn id="24" dur="1" fill="hold">
                                          <p:stCondLst>
                                            <p:cond delay="0"/>
                                          </p:stCondLst>
                                        </p:cTn>
                                        <p:tgtEl>
                                          <p:spTgt spid="293"/>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grpId="0" nodeType="afterEffect">
                                  <p:stCondLst>
                                    <p:cond delay="100"/>
                                  </p:stCondLst>
                                  <p:childTnLst>
                                    <p:set>
                                      <p:cBhvr>
                                        <p:cTn id="27" dur="1" fill="hold">
                                          <p:stCondLst>
                                            <p:cond delay="0"/>
                                          </p:stCondLst>
                                        </p:cTn>
                                        <p:tgtEl>
                                          <p:spTgt spid="294"/>
                                        </p:tgtEl>
                                        <p:attrNameLst>
                                          <p:attrName>style.visibility</p:attrName>
                                        </p:attrNameLst>
                                      </p:cBhvr>
                                      <p:to>
                                        <p:strVal val="visible"/>
                                      </p:to>
                                    </p:set>
                                  </p:childTnLst>
                                </p:cTn>
                              </p:par>
                            </p:childTnLst>
                          </p:cTn>
                        </p:par>
                        <p:par>
                          <p:cTn id="28" fill="hold">
                            <p:stCondLst>
                              <p:cond delay="700"/>
                            </p:stCondLst>
                            <p:childTnLst>
                              <p:par>
                                <p:cTn id="29" presetID="1" presetClass="entr" presetSubtype="0" fill="hold" grpId="0" nodeType="afterEffect">
                                  <p:stCondLst>
                                    <p:cond delay="100"/>
                                  </p:stCondLst>
                                  <p:childTnLst>
                                    <p:set>
                                      <p:cBhvr>
                                        <p:cTn id="30" dur="1" fill="hold">
                                          <p:stCondLst>
                                            <p:cond delay="0"/>
                                          </p:stCondLst>
                                        </p:cTn>
                                        <p:tgtEl>
                                          <p:spTgt spid="297"/>
                                        </p:tgtEl>
                                        <p:attrNameLst>
                                          <p:attrName>style.visibility</p:attrName>
                                        </p:attrNameLst>
                                      </p:cBhvr>
                                      <p:to>
                                        <p:strVal val="visible"/>
                                      </p:to>
                                    </p:set>
                                  </p:childTnLst>
                                </p:cTn>
                              </p:par>
                            </p:childTnLst>
                          </p:cTn>
                        </p:par>
                        <p:par>
                          <p:cTn id="31" fill="hold">
                            <p:stCondLst>
                              <p:cond delay="800"/>
                            </p:stCondLst>
                            <p:childTnLst>
                              <p:par>
                                <p:cTn id="32" presetID="1" presetClass="entr" presetSubtype="0" fill="hold" grpId="0" nodeType="afterEffect">
                                  <p:stCondLst>
                                    <p:cond delay="100"/>
                                  </p:stCondLst>
                                  <p:childTnLst>
                                    <p:set>
                                      <p:cBhvr>
                                        <p:cTn id="33" dur="1" fill="hold">
                                          <p:stCondLst>
                                            <p:cond delay="0"/>
                                          </p:stCondLst>
                                        </p:cTn>
                                        <p:tgtEl>
                                          <p:spTgt spid="305"/>
                                        </p:tgtEl>
                                        <p:attrNameLst>
                                          <p:attrName>style.visibility</p:attrName>
                                        </p:attrNameLst>
                                      </p:cBhvr>
                                      <p:to>
                                        <p:strVal val="visible"/>
                                      </p:to>
                                    </p:set>
                                  </p:childTnLst>
                                </p:cTn>
                              </p:par>
                            </p:childTnLst>
                          </p:cTn>
                        </p:par>
                        <p:par>
                          <p:cTn id="34" fill="hold">
                            <p:stCondLst>
                              <p:cond delay="900"/>
                            </p:stCondLst>
                            <p:childTnLst>
                              <p:par>
                                <p:cTn id="35" presetID="1" presetClass="entr" presetSubtype="0" fill="hold" grpId="0" nodeType="afterEffect">
                                  <p:stCondLst>
                                    <p:cond delay="100"/>
                                  </p:stCondLst>
                                  <p:childTnLst>
                                    <p:set>
                                      <p:cBhvr>
                                        <p:cTn id="36" dur="1" fill="hold">
                                          <p:stCondLst>
                                            <p:cond delay="0"/>
                                          </p:stCondLst>
                                        </p:cTn>
                                        <p:tgtEl>
                                          <p:spTgt spid="296"/>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grpId="0" nodeType="afterEffect">
                                  <p:stCondLst>
                                    <p:cond delay="100"/>
                                  </p:stCondLst>
                                  <p:childTnLst>
                                    <p:set>
                                      <p:cBhvr>
                                        <p:cTn id="39" dur="1" fill="hold">
                                          <p:stCondLst>
                                            <p:cond delay="0"/>
                                          </p:stCondLst>
                                        </p:cTn>
                                        <p:tgtEl>
                                          <p:spTgt spid="301"/>
                                        </p:tgtEl>
                                        <p:attrNameLst>
                                          <p:attrName>style.visibility</p:attrName>
                                        </p:attrNameLst>
                                      </p:cBhvr>
                                      <p:to>
                                        <p:strVal val="visible"/>
                                      </p:to>
                                    </p:set>
                                  </p:childTnLst>
                                </p:cTn>
                              </p:par>
                            </p:childTnLst>
                          </p:cTn>
                        </p:par>
                        <p:par>
                          <p:cTn id="40" fill="hold">
                            <p:stCondLst>
                              <p:cond delay="1100"/>
                            </p:stCondLst>
                            <p:childTnLst>
                              <p:par>
                                <p:cTn id="41" presetID="1" presetClass="entr" presetSubtype="0" fill="hold" grpId="0" nodeType="afterEffect">
                                  <p:stCondLst>
                                    <p:cond delay="100"/>
                                  </p:stCondLst>
                                  <p:childTnLst>
                                    <p:set>
                                      <p:cBhvr>
                                        <p:cTn id="42" dur="1" fill="hold">
                                          <p:stCondLst>
                                            <p:cond delay="0"/>
                                          </p:stCondLst>
                                        </p:cTn>
                                        <p:tgtEl>
                                          <p:spTgt spid="298"/>
                                        </p:tgtEl>
                                        <p:attrNameLst>
                                          <p:attrName>style.visibility</p:attrName>
                                        </p:attrNameLst>
                                      </p:cBhvr>
                                      <p:to>
                                        <p:strVal val="visible"/>
                                      </p:to>
                                    </p:set>
                                  </p:childTnLst>
                                </p:cTn>
                              </p:par>
                            </p:childTnLst>
                          </p:cTn>
                        </p:par>
                        <p:par>
                          <p:cTn id="43" fill="hold">
                            <p:stCondLst>
                              <p:cond delay="1200"/>
                            </p:stCondLst>
                            <p:childTnLst>
                              <p:par>
                                <p:cTn id="44" presetID="1" presetClass="entr" presetSubtype="0" fill="hold" grpId="0" nodeType="afterEffect">
                                  <p:stCondLst>
                                    <p:cond delay="100"/>
                                  </p:stCondLst>
                                  <p:childTnLst>
                                    <p:set>
                                      <p:cBhvr>
                                        <p:cTn id="45" dur="1" fill="hold">
                                          <p:stCondLst>
                                            <p:cond delay="0"/>
                                          </p:stCondLst>
                                        </p:cTn>
                                        <p:tgtEl>
                                          <p:spTgt spid="303"/>
                                        </p:tgtEl>
                                        <p:attrNameLst>
                                          <p:attrName>style.visibility</p:attrName>
                                        </p:attrNameLst>
                                      </p:cBhvr>
                                      <p:to>
                                        <p:strVal val="visible"/>
                                      </p:to>
                                    </p:set>
                                  </p:childTnLst>
                                </p:cTn>
                              </p:par>
                            </p:childTnLst>
                          </p:cTn>
                        </p:par>
                        <p:par>
                          <p:cTn id="46" fill="hold">
                            <p:stCondLst>
                              <p:cond delay="1300"/>
                            </p:stCondLst>
                            <p:childTnLst>
                              <p:par>
                                <p:cTn id="47" presetID="1" presetClass="entr" presetSubtype="0" fill="hold" grpId="0" nodeType="afterEffect">
                                  <p:stCondLst>
                                    <p:cond delay="100"/>
                                  </p:stCondLst>
                                  <p:childTnLst>
                                    <p:set>
                                      <p:cBhvr>
                                        <p:cTn id="48" dur="1" fill="hold">
                                          <p:stCondLst>
                                            <p:cond delay="0"/>
                                          </p:stCondLst>
                                        </p:cTn>
                                        <p:tgtEl>
                                          <p:spTgt spid="299"/>
                                        </p:tgtEl>
                                        <p:attrNameLst>
                                          <p:attrName>style.visibility</p:attrName>
                                        </p:attrNameLst>
                                      </p:cBhvr>
                                      <p:to>
                                        <p:strVal val="visible"/>
                                      </p:to>
                                    </p:set>
                                  </p:childTnLst>
                                </p:cTn>
                              </p:par>
                            </p:childTnLst>
                          </p:cTn>
                        </p:par>
                        <p:par>
                          <p:cTn id="49" fill="hold">
                            <p:stCondLst>
                              <p:cond delay="1400"/>
                            </p:stCondLst>
                            <p:childTnLst>
                              <p:par>
                                <p:cTn id="50" presetID="1" presetClass="entr" presetSubtype="0" fill="hold" grpId="0" nodeType="afterEffect">
                                  <p:stCondLst>
                                    <p:cond delay="100"/>
                                  </p:stCondLst>
                                  <p:childTnLst>
                                    <p:set>
                                      <p:cBhvr>
                                        <p:cTn id="51" dur="1" fill="hold">
                                          <p:stCondLst>
                                            <p:cond delay="0"/>
                                          </p:stCondLst>
                                        </p:cTn>
                                        <p:tgtEl>
                                          <p:spTgt spid="308"/>
                                        </p:tgtEl>
                                        <p:attrNameLst>
                                          <p:attrName>style.visibility</p:attrName>
                                        </p:attrNameLst>
                                      </p:cBhvr>
                                      <p:to>
                                        <p:strVal val="visible"/>
                                      </p:to>
                                    </p:set>
                                  </p:childTnLst>
                                </p:cTn>
                              </p:par>
                            </p:childTnLst>
                          </p:cTn>
                        </p:par>
                        <p:par>
                          <p:cTn id="52" fill="hold">
                            <p:stCondLst>
                              <p:cond delay="1500"/>
                            </p:stCondLst>
                            <p:childTnLst>
                              <p:par>
                                <p:cTn id="53" presetID="1" presetClass="entr" presetSubtype="0" fill="hold" grpId="0" nodeType="afterEffect">
                                  <p:stCondLst>
                                    <p:cond delay="100"/>
                                  </p:stCondLst>
                                  <p:childTnLst>
                                    <p:set>
                                      <p:cBhvr>
                                        <p:cTn id="54" dur="1" fill="hold">
                                          <p:stCondLst>
                                            <p:cond delay="0"/>
                                          </p:stCondLst>
                                        </p:cTn>
                                        <p:tgtEl>
                                          <p:spTgt spid="304"/>
                                        </p:tgtEl>
                                        <p:attrNameLst>
                                          <p:attrName>style.visibility</p:attrName>
                                        </p:attrNameLst>
                                      </p:cBhvr>
                                      <p:to>
                                        <p:strVal val="visible"/>
                                      </p:to>
                                    </p:set>
                                  </p:childTnLst>
                                </p:cTn>
                              </p:par>
                            </p:childTnLst>
                          </p:cTn>
                        </p:par>
                        <p:par>
                          <p:cTn id="55" fill="hold">
                            <p:stCondLst>
                              <p:cond delay="1600"/>
                            </p:stCondLst>
                            <p:childTnLst>
                              <p:par>
                                <p:cTn id="56" presetID="1" presetClass="entr" presetSubtype="0" fill="hold" grpId="0" nodeType="afterEffect">
                                  <p:stCondLst>
                                    <p:cond delay="100"/>
                                  </p:stCondLst>
                                  <p:childTnLst>
                                    <p:set>
                                      <p:cBhvr>
                                        <p:cTn id="57" dur="1" fill="hold">
                                          <p:stCondLst>
                                            <p:cond delay="0"/>
                                          </p:stCondLst>
                                        </p:cTn>
                                        <p:tgtEl>
                                          <p:spTgt spid="302"/>
                                        </p:tgtEl>
                                        <p:attrNameLst>
                                          <p:attrName>style.visibility</p:attrName>
                                        </p:attrNameLst>
                                      </p:cBhvr>
                                      <p:to>
                                        <p:strVal val="visible"/>
                                      </p:to>
                                    </p:set>
                                  </p:childTnLst>
                                </p:cTn>
                              </p:par>
                            </p:childTnLst>
                          </p:cTn>
                        </p:par>
                        <p:par>
                          <p:cTn id="58" fill="hold">
                            <p:stCondLst>
                              <p:cond delay="1700"/>
                            </p:stCondLst>
                            <p:childTnLst>
                              <p:par>
                                <p:cTn id="59" presetID="1" presetClass="entr" presetSubtype="0" fill="hold" grpId="0" nodeType="afterEffect">
                                  <p:stCondLst>
                                    <p:cond delay="100"/>
                                  </p:stCondLst>
                                  <p:childTnLst>
                                    <p:set>
                                      <p:cBhvr>
                                        <p:cTn id="60" dur="1" fill="hold">
                                          <p:stCondLst>
                                            <p:cond delay="0"/>
                                          </p:stCondLst>
                                        </p:cTn>
                                        <p:tgtEl>
                                          <p:spTgt spid="306"/>
                                        </p:tgtEl>
                                        <p:attrNameLst>
                                          <p:attrName>style.visibility</p:attrName>
                                        </p:attrNameLst>
                                      </p:cBhvr>
                                      <p:to>
                                        <p:strVal val="visible"/>
                                      </p:to>
                                    </p:set>
                                  </p:childTnLst>
                                </p:cTn>
                              </p:par>
                            </p:childTnLst>
                          </p:cTn>
                        </p:par>
                        <p:par>
                          <p:cTn id="61" fill="hold">
                            <p:stCondLst>
                              <p:cond delay="1800"/>
                            </p:stCondLst>
                            <p:childTnLst>
                              <p:par>
                                <p:cTn id="62" presetID="1" presetClass="entr" presetSubtype="0" fill="hold" grpId="0" nodeType="afterEffect">
                                  <p:stCondLst>
                                    <p:cond delay="100"/>
                                  </p:stCondLst>
                                  <p:childTnLst>
                                    <p:set>
                                      <p:cBhvr>
                                        <p:cTn id="63" dur="1" fill="hold">
                                          <p:stCondLst>
                                            <p:cond delay="0"/>
                                          </p:stCondLst>
                                        </p:cTn>
                                        <p:tgtEl>
                                          <p:spTgt spid="307"/>
                                        </p:tgtEl>
                                        <p:attrNameLst>
                                          <p:attrName>style.visibility</p:attrName>
                                        </p:attrNameLst>
                                      </p:cBhvr>
                                      <p:to>
                                        <p:strVal val="visible"/>
                                      </p:to>
                                    </p:set>
                                  </p:childTnLst>
                                </p:cTn>
                              </p:par>
                            </p:childTnLst>
                          </p:cTn>
                        </p:par>
                        <p:par>
                          <p:cTn id="64" fill="hold">
                            <p:stCondLst>
                              <p:cond delay="1900"/>
                            </p:stCondLst>
                            <p:childTnLst>
                              <p:par>
                                <p:cTn id="65" presetID="1" presetClass="entr" presetSubtype="0" fill="hold" grpId="0" nodeType="afterEffect">
                                  <p:stCondLst>
                                    <p:cond delay="100"/>
                                  </p:stCondLst>
                                  <p:childTnLst>
                                    <p:set>
                                      <p:cBhvr>
                                        <p:cTn id="66"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animBg="1"/>
      <p:bldP spid="32" grpId="0" animBg="1"/>
      <p:bldP spid="289" grpId="0" animBg="1"/>
      <p:bldP spid="290" grpId="0" animBg="1"/>
      <p:bldP spid="291"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33" name="Group 232"/>
          <p:cNvGrpSpPr/>
          <p:nvPr/>
        </p:nvGrpSpPr>
        <p:grpSpPr>
          <a:xfrm>
            <a:off x="1802035" y="2095568"/>
            <a:ext cx="586767" cy="1368312"/>
            <a:chOff x="1351526" y="1571676"/>
            <a:chExt cx="440075" cy="1026234"/>
          </a:xfrm>
        </p:grpSpPr>
        <p:grpSp>
          <p:nvGrpSpPr>
            <p:cNvPr id="4" name="Group 3"/>
            <p:cNvGrpSpPr/>
            <p:nvPr/>
          </p:nvGrpSpPr>
          <p:grpSpPr>
            <a:xfrm>
              <a:off x="1414123" y="1571676"/>
              <a:ext cx="353568" cy="1026234"/>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2" name="TextBox 291"/>
            <p:cNvSpPr txBox="1"/>
            <p:nvPr/>
          </p:nvSpPr>
          <p:spPr>
            <a:xfrm>
              <a:off x="1351526" y="2117189"/>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34" name="Group 33"/>
          <p:cNvGrpSpPr/>
          <p:nvPr/>
        </p:nvGrpSpPr>
        <p:grpSpPr>
          <a:xfrm>
            <a:off x="765972" y="1521563"/>
            <a:ext cx="619491" cy="1309512"/>
            <a:chOff x="574479" y="1141172"/>
            <a:chExt cx="464618" cy="982134"/>
          </a:xfrm>
        </p:grpSpPr>
        <p:grpSp>
          <p:nvGrpSpPr>
            <p:cNvPr id="139" name="Group 138"/>
            <p:cNvGrpSpPr/>
            <p:nvPr/>
          </p:nvGrpSpPr>
          <p:grpSpPr>
            <a:xfrm>
              <a:off x="659847" y="1141172"/>
              <a:ext cx="274320" cy="982134"/>
              <a:chOff x="2692399" y="2184397"/>
              <a:chExt cx="274320" cy="982134"/>
            </a:xfrm>
          </p:grpSpPr>
          <p:sp>
            <p:nvSpPr>
              <p:cNvPr id="152" name="Oval 151"/>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708050" y="1265454"/>
              <a:ext cx="183764" cy="105236"/>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8" name="Rectangle 147"/>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846940" y="1265454"/>
              <a:ext cx="87227" cy="17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43" name="Straight Connector 142"/>
            <p:cNvCxnSpPr/>
            <p:nvPr/>
          </p:nvCxnSpPr>
          <p:spPr bwMode="auto">
            <a:xfrm flipV="1">
              <a:off x="850474" y="1281557"/>
              <a:ext cx="83693" cy="7157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659847" y="1257157"/>
              <a:ext cx="90069" cy="244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659847" y="1281557"/>
              <a:ext cx="91483" cy="70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2" name="TextBox 31"/>
            <p:cNvSpPr txBox="1"/>
            <p:nvPr/>
          </p:nvSpPr>
          <p:spPr>
            <a:xfrm>
              <a:off x="574479" y="1606129"/>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grpSp>
      <p:grpSp>
        <p:nvGrpSpPr>
          <p:cNvPr id="231" name="Group 230"/>
          <p:cNvGrpSpPr/>
          <p:nvPr/>
        </p:nvGrpSpPr>
        <p:grpSpPr>
          <a:xfrm>
            <a:off x="2648329" y="1767086"/>
            <a:ext cx="586767" cy="1309512"/>
            <a:chOff x="1986246" y="1325314"/>
            <a:chExt cx="440075" cy="982134"/>
          </a:xfrm>
        </p:grpSpPr>
        <p:grpSp>
          <p:nvGrpSpPr>
            <p:cNvPr id="5" name="Group 4"/>
            <p:cNvGrpSpPr/>
            <p:nvPr/>
          </p:nvGrpSpPr>
          <p:grpSpPr>
            <a:xfrm>
              <a:off x="2092152" y="1325314"/>
              <a:ext cx="274320" cy="982134"/>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3" name="TextBox 292"/>
            <p:cNvSpPr txBox="1"/>
            <p:nvPr/>
          </p:nvSpPr>
          <p:spPr>
            <a:xfrm>
              <a:off x="1986246" y="189656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grpSp>
      <p:grpSp>
        <p:nvGrpSpPr>
          <p:cNvPr id="234" name="Group 233"/>
          <p:cNvGrpSpPr/>
          <p:nvPr/>
        </p:nvGrpSpPr>
        <p:grpSpPr>
          <a:xfrm>
            <a:off x="3159066" y="3043685"/>
            <a:ext cx="621293" cy="1309512"/>
            <a:chOff x="2369299" y="2282762"/>
            <a:chExt cx="465970" cy="982134"/>
          </a:xfrm>
        </p:grpSpPr>
        <p:grpSp>
          <p:nvGrpSpPr>
            <p:cNvPr id="238" name="Group 237"/>
            <p:cNvGrpSpPr/>
            <p:nvPr/>
          </p:nvGrpSpPr>
          <p:grpSpPr>
            <a:xfrm>
              <a:off x="2460869" y="2282762"/>
              <a:ext cx="374400" cy="982134"/>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5" name="TextBox 294"/>
            <p:cNvSpPr txBox="1"/>
            <p:nvPr/>
          </p:nvSpPr>
          <p:spPr>
            <a:xfrm>
              <a:off x="2369299" y="2750694"/>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36" name="Group 35"/>
          <p:cNvGrpSpPr/>
          <p:nvPr/>
        </p:nvGrpSpPr>
        <p:grpSpPr>
          <a:xfrm>
            <a:off x="6515806" y="3600303"/>
            <a:ext cx="586767" cy="1309512"/>
            <a:chOff x="4886854" y="2700228"/>
            <a:chExt cx="440075" cy="982134"/>
          </a:xfrm>
        </p:grpSpPr>
        <p:grpSp>
          <p:nvGrpSpPr>
            <p:cNvPr id="19" name="Group 18"/>
            <p:cNvGrpSpPr/>
            <p:nvPr/>
          </p:nvGrpSpPr>
          <p:grpSpPr>
            <a:xfrm>
              <a:off x="4970918" y="2700228"/>
              <a:ext cx="274320" cy="982134"/>
              <a:chOff x="2692399" y="2184397"/>
              <a:chExt cx="274320" cy="982134"/>
            </a:xfrm>
            <a:solidFill>
              <a:schemeClr val="accent4"/>
            </a:solidFill>
          </p:grpSpPr>
          <p:sp>
            <p:nvSpPr>
              <p:cNvPr id="20" name="Oval 1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 name="Rectangle 2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0" name="Chord 269"/>
            <p:cNvSpPr/>
            <p:nvPr/>
          </p:nvSpPr>
          <p:spPr bwMode="auto">
            <a:xfrm rot="17528077">
              <a:off x="5043014" y="2752290"/>
              <a:ext cx="169420" cy="15567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98" name="TextBox 297"/>
            <p:cNvSpPr txBox="1"/>
            <p:nvPr/>
          </p:nvSpPr>
          <p:spPr>
            <a:xfrm>
              <a:off x="4886854" y="318908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grpSp>
        <p:nvGrpSpPr>
          <p:cNvPr id="44" name="Group 43"/>
          <p:cNvGrpSpPr/>
          <p:nvPr/>
        </p:nvGrpSpPr>
        <p:grpSpPr>
          <a:xfrm>
            <a:off x="9473764" y="1776025"/>
            <a:ext cx="592275" cy="1309512"/>
            <a:chOff x="7105323" y="1332018"/>
            <a:chExt cx="444206" cy="982134"/>
          </a:xfrm>
        </p:grpSpPr>
        <p:grpSp>
          <p:nvGrpSpPr>
            <p:cNvPr id="245" name="Group 244"/>
            <p:cNvGrpSpPr/>
            <p:nvPr/>
          </p:nvGrpSpPr>
          <p:grpSpPr>
            <a:xfrm>
              <a:off x="7175129" y="1332018"/>
              <a:ext cx="374400" cy="982134"/>
              <a:chOff x="587671" y="2548983"/>
              <a:chExt cx="374400" cy="982134"/>
            </a:xfrm>
          </p:grpSpPr>
          <p:grpSp>
            <p:nvGrpSpPr>
              <p:cNvPr id="246" name="Group 245"/>
              <p:cNvGrpSpPr/>
              <p:nvPr/>
            </p:nvGrpSpPr>
            <p:grpSpPr>
              <a:xfrm>
                <a:off x="587671" y="2548983"/>
                <a:ext cx="274320" cy="982134"/>
                <a:chOff x="2692399" y="2184397"/>
                <a:chExt cx="274320" cy="982134"/>
              </a:xfrm>
            </p:grpSpPr>
            <p:sp>
              <p:nvSpPr>
                <p:cNvPr id="250" name="Oval 24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1" name="Rectangle 25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7" name="Picture 246"/>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9" name="Rounded Rectangle 248"/>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00" name="TextBox 299"/>
            <p:cNvSpPr txBox="1"/>
            <p:nvPr/>
          </p:nvSpPr>
          <p:spPr>
            <a:xfrm>
              <a:off x="7105323" y="181560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46" name="Group 45"/>
          <p:cNvGrpSpPr/>
          <p:nvPr/>
        </p:nvGrpSpPr>
        <p:grpSpPr>
          <a:xfrm>
            <a:off x="7369647" y="3323863"/>
            <a:ext cx="586767" cy="1309512"/>
            <a:chOff x="5527235" y="2492898"/>
            <a:chExt cx="440075" cy="982134"/>
          </a:xfrm>
        </p:grpSpPr>
        <p:grpSp>
          <p:nvGrpSpPr>
            <p:cNvPr id="73" name="Group 72"/>
            <p:cNvGrpSpPr/>
            <p:nvPr/>
          </p:nvGrpSpPr>
          <p:grpSpPr>
            <a:xfrm>
              <a:off x="5600427" y="2492898"/>
              <a:ext cx="274320" cy="982134"/>
              <a:chOff x="2368178" y="2124654"/>
              <a:chExt cx="274320" cy="982134"/>
            </a:xfrm>
          </p:grpSpPr>
          <p:grpSp>
            <p:nvGrpSpPr>
              <p:cNvPr id="55" name="Group 54"/>
              <p:cNvGrpSpPr/>
              <p:nvPr/>
            </p:nvGrpSpPr>
            <p:grpSpPr>
              <a:xfrm>
                <a:off x="2368178" y="2124654"/>
                <a:ext cx="274320" cy="982134"/>
                <a:chOff x="2692399" y="2184397"/>
                <a:chExt cx="274320" cy="982134"/>
              </a:xfrm>
            </p:grpSpPr>
            <p:sp>
              <p:nvSpPr>
                <p:cNvPr id="56" name="Oval 55"/>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7" name="Rectangle 56"/>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1" name="Group 60"/>
              <p:cNvGrpSpPr/>
              <p:nvPr/>
            </p:nvGrpSpPr>
            <p:grpSpPr>
              <a:xfrm>
                <a:off x="2368178" y="2240639"/>
                <a:ext cx="274320" cy="113533"/>
                <a:chOff x="1237102" y="1657048"/>
                <a:chExt cx="1598445" cy="433900"/>
              </a:xfrm>
            </p:grpSpPr>
            <p:grpSp>
              <p:nvGrpSpPr>
                <p:cNvPr id="62" name="Group 61"/>
                <p:cNvGrpSpPr/>
                <p:nvPr/>
              </p:nvGrpSpPr>
              <p:grpSpPr>
                <a:xfrm>
                  <a:off x="1517980" y="1688757"/>
                  <a:ext cx="1070783" cy="402191"/>
                  <a:chOff x="1517980" y="1688757"/>
                  <a:chExt cx="1070783" cy="402191"/>
                </a:xfrm>
              </p:grpSpPr>
              <p:sp>
                <p:nvSpPr>
                  <p:cNvPr id="67" name="Oval 66"/>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 name="Rectangle 67"/>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 name="Rectangle 68"/>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 name="Straight Connector 69"/>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1" name="Straight Connector 70"/>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2" name="Straight Connector 71"/>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3" name="Straight Connector 62"/>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01" name="TextBox 300"/>
            <p:cNvSpPr txBox="1"/>
            <p:nvPr/>
          </p:nvSpPr>
          <p:spPr>
            <a:xfrm>
              <a:off x="5527235" y="296693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grpSp>
        <p:nvGrpSpPr>
          <p:cNvPr id="43" name="Group 42"/>
          <p:cNvGrpSpPr/>
          <p:nvPr/>
        </p:nvGrpSpPr>
        <p:grpSpPr>
          <a:xfrm>
            <a:off x="7034221" y="1833464"/>
            <a:ext cx="586767" cy="1368312"/>
            <a:chOff x="5275665" y="1375098"/>
            <a:chExt cx="440075" cy="1026234"/>
          </a:xfrm>
        </p:grpSpPr>
        <p:grpSp>
          <p:nvGrpSpPr>
            <p:cNvPr id="252" name="Group 251"/>
            <p:cNvGrpSpPr/>
            <p:nvPr/>
          </p:nvGrpSpPr>
          <p:grpSpPr>
            <a:xfrm>
              <a:off x="5305142" y="1375098"/>
              <a:ext cx="353568" cy="1026234"/>
              <a:chOff x="1414123" y="1571676"/>
              <a:chExt cx="353568" cy="1026234"/>
            </a:xfrm>
          </p:grpSpPr>
          <p:grpSp>
            <p:nvGrpSpPr>
              <p:cNvPr id="253" name="Group 252"/>
              <p:cNvGrpSpPr/>
              <p:nvPr/>
            </p:nvGrpSpPr>
            <p:grpSpPr>
              <a:xfrm>
                <a:off x="1446433" y="1615776"/>
                <a:ext cx="274320" cy="982134"/>
                <a:chOff x="2692399" y="2184397"/>
                <a:chExt cx="274320" cy="982134"/>
              </a:xfrm>
            </p:grpSpPr>
            <p:sp>
              <p:nvSpPr>
                <p:cNvPr id="258" name="Oval 25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9" name="Rectangle 25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54" name="Teardrop 253"/>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5" name="Teardrop 254"/>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6" name="Rounded Rectangle 255"/>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7" name="Rounded Rectangle 256"/>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05" name="TextBox 304"/>
            <p:cNvSpPr txBox="1"/>
            <p:nvPr/>
          </p:nvSpPr>
          <p:spPr>
            <a:xfrm>
              <a:off x="5275665" y="192069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3" name="Group 2"/>
          <p:cNvGrpSpPr/>
          <p:nvPr/>
        </p:nvGrpSpPr>
        <p:grpSpPr>
          <a:xfrm>
            <a:off x="8820639" y="2159939"/>
            <a:ext cx="612155" cy="1309512"/>
            <a:chOff x="6615479" y="1619954"/>
            <a:chExt cx="459116" cy="982134"/>
          </a:xfrm>
        </p:grpSpPr>
        <p:grpSp>
          <p:nvGrpSpPr>
            <p:cNvPr id="309" name="Group 308"/>
            <p:cNvGrpSpPr/>
            <p:nvPr/>
          </p:nvGrpSpPr>
          <p:grpSpPr>
            <a:xfrm>
              <a:off x="6695345" y="1619954"/>
              <a:ext cx="274320" cy="982134"/>
              <a:chOff x="2692399" y="2184397"/>
              <a:chExt cx="274320" cy="982134"/>
            </a:xfrm>
          </p:grpSpPr>
          <p:sp>
            <p:nvSpPr>
              <p:cNvPr id="310" name="Oval 30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1" name="Rectangle 31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12" name="Group 311"/>
            <p:cNvGrpSpPr/>
            <p:nvPr/>
          </p:nvGrpSpPr>
          <p:grpSpPr>
            <a:xfrm>
              <a:off x="6743548" y="1744236"/>
              <a:ext cx="183764" cy="105236"/>
              <a:chOff x="1517980" y="1688757"/>
              <a:chExt cx="1070783" cy="402191"/>
            </a:xfrm>
          </p:grpSpPr>
          <p:sp>
            <p:nvSpPr>
              <p:cNvPr id="313" name="Oval 312"/>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4" name="Rectangle 313"/>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5" name="Rectangle 314"/>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16" name="Straight Connector 315"/>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7" name="Straight Connector 316"/>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8" name="Straight Connector 317"/>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19" name="Straight Connector 318"/>
            <p:cNvCxnSpPr/>
            <p:nvPr/>
          </p:nvCxnSpPr>
          <p:spPr bwMode="auto">
            <a:xfrm flipV="1">
              <a:off x="6882438" y="1744236"/>
              <a:ext cx="87227" cy="17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321" name="Straight Connector 320"/>
            <p:cNvCxnSpPr/>
            <p:nvPr/>
          </p:nvCxnSpPr>
          <p:spPr bwMode="auto">
            <a:xfrm flipV="1">
              <a:off x="6885972" y="1760339"/>
              <a:ext cx="83693" cy="7157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p:cNvCxnSpPr/>
            <p:nvPr/>
          </p:nvCxnSpPr>
          <p:spPr bwMode="auto">
            <a:xfrm flipH="1" flipV="1">
              <a:off x="6695345" y="1735939"/>
              <a:ext cx="90069" cy="244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p:cNvCxnSpPr/>
            <p:nvPr/>
          </p:nvCxnSpPr>
          <p:spPr bwMode="auto">
            <a:xfrm flipH="1" flipV="1">
              <a:off x="6695345" y="1760339"/>
              <a:ext cx="91483" cy="70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p:cNvSpPr txBox="1"/>
            <p:nvPr/>
          </p:nvSpPr>
          <p:spPr>
            <a:xfrm>
              <a:off x="6615479" y="212671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grpSp>
      <p:grpSp>
        <p:nvGrpSpPr>
          <p:cNvPr id="45" name="Group 44"/>
          <p:cNvGrpSpPr/>
          <p:nvPr/>
        </p:nvGrpSpPr>
        <p:grpSpPr>
          <a:xfrm>
            <a:off x="8164768" y="3052717"/>
            <a:ext cx="572593" cy="1309512"/>
            <a:chOff x="6123576" y="2289538"/>
            <a:chExt cx="429445" cy="982134"/>
          </a:xfrm>
        </p:grpSpPr>
        <p:grpSp>
          <p:nvGrpSpPr>
            <p:cNvPr id="37" name="Group 36"/>
            <p:cNvGrpSpPr/>
            <p:nvPr/>
          </p:nvGrpSpPr>
          <p:grpSpPr>
            <a:xfrm>
              <a:off x="6187190" y="2289538"/>
              <a:ext cx="274320" cy="982134"/>
              <a:chOff x="2692399" y="2184397"/>
              <a:chExt cx="274320" cy="982134"/>
            </a:xfrm>
            <a:solidFill>
              <a:schemeClr val="accent4"/>
            </a:solidFill>
          </p:grpSpPr>
          <p:sp>
            <p:nvSpPr>
              <p:cNvPr id="38" name="Oval 37"/>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 name="Rectangle 38"/>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36" name="Lightning Bolt 235"/>
            <p:cNvSpPr/>
            <p:nvPr/>
          </p:nvSpPr>
          <p:spPr bwMode="auto">
            <a:xfrm>
              <a:off x="6297928" y="2322183"/>
              <a:ext cx="57556" cy="8181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03" name="TextBox 302"/>
            <p:cNvSpPr txBox="1"/>
            <p:nvPr/>
          </p:nvSpPr>
          <p:spPr>
            <a:xfrm>
              <a:off x="6123576" y="2790693"/>
              <a:ext cx="42944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50000"/>
                    </a:schemeClr>
                  </a:solidFill>
                </a:rPr>
                <a:t>0.1</a:t>
              </a:r>
            </a:p>
          </p:txBody>
        </p:sp>
        <p:sp>
          <p:nvSpPr>
            <p:cNvPr id="327" name="Oval 326"/>
            <p:cNvSpPr/>
            <p:nvPr/>
          </p:nvSpPr>
          <p:spPr bwMode="auto">
            <a:xfrm>
              <a:off x="6341991" y="2385857"/>
              <a:ext cx="91440" cy="9144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8" name="Oval 327"/>
            <p:cNvSpPr/>
            <p:nvPr/>
          </p:nvSpPr>
          <p:spPr bwMode="auto">
            <a:xfrm>
              <a:off x="6224679" y="2385857"/>
              <a:ext cx="91440" cy="9144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9" name="Group 48"/>
          <p:cNvGrpSpPr/>
          <p:nvPr/>
        </p:nvGrpSpPr>
        <p:grpSpPr>
          <a:xfrm>
            <a:off x="673058" y="3398644"/>
            <a:ext cx="586767" cy="1309512"/>
            <a:chOff x="504793" y="2548983"/>
            <a:chExt cx="440075" cy="982134"/>
          </a:xfrm>
        </p:grpSpPr>
        <p:grpSp>
          <p:nvGrpSpPr>
            <p:cNvPr id="237" name="Group 236"/>
            <p:cNvGrpSpPr/>
            <p:nvPr/>
          </p:nvGrpSpPr>
          <p:grpSpPr>
            <a:xfrm>
              <a:off x="504793" y="2548983"/>
              <a:ext cx="440075" cy="982134"/>
              <a:chOff x="504793" y="2548983"/>
              <a:chExt cx="440075" cy="982134"/>
            </a:xfrm>
          </p:grpSpPr>
          <p:grpSp>
            <p:nvGrpSpPr>
              <p:cNvPr id="22" name="Group 21"/>
              <p:cNvGrpSpPr/>
              <p:nvPr/>
            </p:nvGrpSpPr>
            <p:grpSpPr>
              <a:xfrm>
                <a:off x="587671" y="2548983"/>
                <a:ext cx="274320" cy="982134"/>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89" name="TextBox 288"/>
              <p:cNvSpPr txBox="1"/>
              <p:nvPr/>
            </p:nvSpPr>
            <p:spPr>
              <a:xfrm>
                <a:off x="504793" y="3025115"/>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pic>
          <p:nvPicPr>
            <p:cNvPr id="205" name="Picture 204"/>
            <p:cNvPicPr>
              <a:picLocks noChangeAspect="1"/>
            </p:cNvPicPr>
            <p:nvPr/>
          </p:nvPicPr>
          <p:blipFill>
            <a:blip r:embed="rId4">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51" name="Group 50"/>
          <p:cNvGrpSpPr/>
          <p:nvPr/>
        </p:nvGrpSpPr>
        <p:grpSpPr>
          <a:xfrm>
            <a:off x="1395711" y="2749884"/>
            <a:ext cx="606810" cy="1484139"/>
            <a:chOff x="1046783" y="2062413"/>
            <a:chExt cx="455108" cy="1113104"/>
          </a:xfrm>
        </p:grpSpPr>
        <p:grpSp>
          <p:nvGrpSpPr>
            <p:cNvPr id="33" name="Group 32"/>
            <p:cNvGrpSpPr/>
            <p:nvPr/>
          </p:nvGrpSpPr>
          <p:grpSpPr>
            <a:xfrm>
              <a:off x="1072446" y="2193383"/>
              <a:ext cx="429445" cy="982134"/>
              <a:chOff x="1072446" y="2193383"/>
              <a:chExt cx="429445" cy="982134"/>
            </a:xfrm>
          </p:grpSpPr>
          <p:grpSp>
            <p:nvGrpSpPr>
              <p:cNvPr id="16" name="Group 15"/>
              <p:cNvGrpSpPr/>
              <p:nvPr/>
            </p:nvGrpSpPr>
            <p:grpSpPr>
              <a:xfrm>
                <a:off x="1152243" y="2193383"/>
                <a:ext cx="274320" cy="982134"/>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0" name="TextBox 289"/>
              <p:cNvSpPr txBox="1"/>
              <p:nvPr/>
            </p:nvSpPr>
            <p:spPr>
              <a:xfrm>
                <a:off x="1072446" y="2673073"/>
                <a:ext cx="42944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50000"/>
                      </a:schemeClr>
                    </a:solidFill>
                  </a:rPr>
                  <a:t>0.2</a:t>
                </a:r>
              </a:p>
            </p:txBody>
          </p:sp>
        </p:grpSp>
        <p:pic>
          <p:nvPicPr>
            <p:cNvPr id="50" name="Picture 49"/>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046783" y="2062413"/>
              <a:ext cx="393016" cy="309936"/>
            </a:xfrm>
            <a:prstGeom prst="rect">
              <a:avLst/>
            </a:prstGeom>
          </p:spPr>
        </p:pic>
      </p:grpSp>
      <p:grpSp>
        <p:nvGrpSpPr>
          <p:cNvPr id="59" name="Group 58"/>
          <p:cNvGrpSpPr/>
          <p:nvPr/>
        </p:nvGrpSpPr>
        <p:grpSpPr>
          <a:xfrm>
            <a:off x="9288696" y="3461267"/>
            <a:ext cx="613177" cy="1399714"/>
            <a:chOff x="6966521" y="2595951"/>
            <a:chExt cx="459883" cy="1049786"/>
          </a:xfrm>
        </p:grpSpPr>
        <p:grpSp>
          <p:nvGrpSpPr>
            <p:cNvPr id="30" name="Group 29"/>
            <p:cNvGrpSpPr/>
            <p:nvPr/>
          </p:nvGrpSpPr>
          <p:grpSpPr>
            <a:xfrm>
              <a:off x="6986329" y="2663603"/>
              <a:ext cx="440075" cy="982134"/>
              <a:chOff x="6986329" y="2663603"/>
              <a:chExt cx="440075" cy="982134"/>
            </a:xfrm>
          </p:grpSpPr>
          <p:grpSp>
            <p:nvGrpSpPr>
              <p:cNvPr id="189" name="Group 188"/>
              <p:cNvGrpSpPr/>
              <p:nvPr/>
            </p:nvGrpSpPr>
            <p:grpSpPr>
              <a:xfrm>
                <a:off x="7070554" y="2663603"/>
                <a:ext cx="274320" cy="982134"/>
                <a:chOff x="2692399" y="2184397"/>
                <a:chExt cx="274320" cy="982134"/>
              </a:xfrm>
              <a:solidFill>
                <a:schemeClr val="accent4"/>
              </a:solidFill>
            </p:grpSpPr>
            <p:sp>
              <p:nvSpPr>
                <p:cNvPr id="190" name="Oval 18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1" name="Rectangle 19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02" name="TextBox 301"/>
              <p:cNvSpPr txBox="1"/>
              <p:nvPr/>
            </p:nvSpPr>
            <p:spPr>
              <a:xfrm>
                <a:off x="6986329" y="3160744"/>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grpSp>
        <p:pic>
          <p:nvPicPr>
            <p:cNvPr id="58" name="Picture 57"/>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60" name="Group 59"/>
          <p:cNvGrpSpPr/>
          <p:nvPr/>
        </p:nvGrpSpPr>
        <p:grpSpPr>
          <a:xfrm>
            <a:off x="8657961" y="4274416"/>
            <a:ext cx="586767" cy="1309512"/>
            <a:chOff x="6493470" y="3205812"/>
            <a:chExt cx="440075" cy="982134"/>
          </a:xfrm>
        </p:grpSpPr>
        <p:grpSp>
          <p:nvGrpSpPr>
            <p:cNvPr id="35" name="Group 34"/>
            <p:cNvGrpSpPr/>
            <p:nvPr/>
          </p:nvGrpSpPr>
          <p:grpSpPr>
            <a:xfrm>
              <a:off x="6493470" y="3205812"/>
              <a:ext cx="440075" cy="982134"/>
              <a:chOff x="6493470" y="3205812"/>
              <a:chExt cx="440075" cy="982134"/>
            </a:xfrm>
          </p:grpSpPr>
          <p:grpSp>
            <p:nvGrpSpPr>
              <p:cNvPr id="40" name="Group 39"/>
              <p:cNvGrpSpPr/>
              <p:nvPr/>
            </p:nvGrpSpPr>
            <p:grpSpPr>
              <a:xfrm>
                <a:off x="6552961" y="3205812"/>
                <a:ext cx="274320" cy="982134"/>
                <a:chOff x="2692399" y="2184397"/>
                <a:chExt cx="274320" cy="982134"/>
              </a:xfrm>
              <a:solidFill>
                <a:schemeClr val="accent4"/>
              </a:solidFill>
            </p:grpSpPr>
            <p:sp>
              <p:nvSpPr>
                <p:cNvPr id="41" name="Oval 40"/>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 name="Rectangle 41"/>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9" name="TextBox 298"/>
              <p:cNvSpPr txBox="1"/>
              <p:nvPr/>
            </p:nvSpPr>
            <p:spPr>
              <a:xfrm>
                <a:off x="6493470" y="367022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211" name="Picture 210"/>
            <p:cNvPicPr>
              <a:picLocks noChangeAspect="1"/>
            </p:cNvPicPr>
            <p:nvPr/>
          </p:nvPicPr>
          <p:blipFill>
            <a:blip r:embed="rId4">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12" name="Rounded Rectangle 211"/>
            <p:cNvSpPr/>
            <p:nvPr/>
          </p:nvSpPr>
          <p:spPr bwMode="auto">
            <a:xfrm>
              <a:off x="6698589"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3" name="Rounded Rectangle 212"/>
            <p:cNvSpPr/>
            <p:nvPr/>
          </p:nvSpPr>
          <p:spPr bwMode="auto">
            <a:xfrm>
              <a:off x="6576470"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46" name="Group 345"/>
          <p:cNvGrpSpPr/>
          <p:nvPr/>
        </p:nvGrpSpPr>
        <p:grpSpPr>
          <a:xfrm>
            <a:off x="3258121" y="1395022"/>
            <a:ext cx="642079" cy="1309512"/>
            <a:chOff x="2443590" y="1046266"/>
            <a:chExt cx="481559" cy="982134"/>
          </a:xfrm>
        </p:grpSpPr>
        <p:grpSp>
          <p:nvGrpSpPr>
            <p:cNvPr id="230" name="Group 229"/>
            <p:cNvGrpSpPr/>
            <p:nvPr/>
          </p:nvGrpSpPr>
          <p:grpSpPr>
            <a:xfrm>
              <a:off x="2443590" y="1046266"/>
              <a:ext cx="440075" cy="982134"/>
              <a:chOff x="2443590" y="1046266"/>
              <a:chExt cx="440075" cy="982134"/>
            </a:xfrm>
          </p:grpSpPr>
          <p:grpSp>
            <p:nvGrpSpPr>
              <p:cNvPr id="10" name="Group 9"/>
              <p:cNvGrpSpPr/>
              <p:nvPr/>
            </p:nvGrpSpPr>
            <p:grpSpPr>
              <a:xfrm>
                <a:off x="2538850" y="1046266"/>
                <a:ext cx="274320" cy="982134"/>
                <a:chOff x="2692399" y="2184397"/>
                <a:chExt cx="274320" cy="982134"/>
              </a:xfrm>
            </p:grpSpPr>
            <p:sp>
              <p:nvSpPr>
                <p:cNvPr id="11" name="Oval 1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4" name="TextBox 293"/>
              <p:cNvSpPr txBox="1"/>
              <p:nvPr/>
            </p:nvSpPr>
            <p:spPr>
              <a:xfrm>
                <a:off x="2443590" y="152705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345" name="Picture 344"/>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26" name="Group 25"/>
          <p:cNvGrpSpPr/>
          <p:nvPr/>
        </p:nvGrpSpPr>
        <p:grpSpPr>
          <a:xfrm>
            <a:off x="2314543" y="3118189"/>
            <a:ext cx="589960" cy="1472072"/>
            <a:chOff x="1735907" y="2338642"/>
            <a:chExt cx="442470" cy="1104054"/>
          </a:xfrm>
        </p:grpSpPr>
        <p:grpSp>
          <p:nvGrpSpPr>
            <p:cNvPr id="235" name="Group 234"/>
            <p:cNvGrpSpPr/>
            <p:nvPr/>
          </p:nvGrpSpPr>
          <p:grpSpPr>
            <a:xfrm>
              <a:off x="1735907" y="2460562"/>
              <a:ext cx="440075" cy="982134"/>
              <a:chOff x="1735907" y="2460562"/>
              <a:chExt cx="440075" cy="982134"/>
            </a:xfrm>
          </p:grpSpPr>
          <p:grpSp>
            <p:nvGrpSpPr>
              <p:cNvPr id="273" name="Group 272"/>
              <p:cNvGrpSpPr/>
              <p:nvPr/>
            </p:nvGrpSpPr>
            <p:grpSpPr>
              <a:xfrm>
                <a:off x="1826164" y="2460562"/>
                <a:ext cx="274320" cy="982134"/>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91" name="TextBox 290"/>
              <p:cNvSpPr txBox="1"/>
              <p:nvPr/>
            </p:nvSpPr>
            <p:spPr>
              <a:xfrm>
                <a:off x="1735907" y="2944992"/>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pic>
          <p:nvPicPr>
            <p:cNvPr id="169" name="Picture 168"/>
            <p:cNvPicPr>
              <a:picLocks noChangeAspect="1"/>
            </p:cNvPicPr>
            <p:nvPr/>
          </p:nvPicPr>
          <p:blipFill>
            <a:blip r:embed="rId7">
              <a:duotone>
                <a:schemeClr val="accent3">
                  <a:shade val="45000"/>
                  <a:satMod val="135000"/>
                </a:schemeClr>
                <a:prstClr val="white"/>
              </a:duotone>
            </a:blip>
            <a:stretch>
              <a:fillRect/>
            </a:stretch>
          </p:blipFill>
          <p:spPr>
            <a:xfrm>
              <a:off x="1752870" y="2338642"/>
              <a:ext cx="425507" cy="356238"/>
            </a:xfrm>
            <a:prstGeom prst="rect">
              <a:avLst/>
            </a:prstGeom>
          </p:spPr>
        </p:pic>
      </p:grpSp>
      <p:sp>
        <p:nvSpPr>
          <p:cNvPr id="175" name="Title 4"/>
          <p:cNvSpPr txBox="1">
            <a:spLocks/>
          </p:cNvSpPr>
          <p:nvPr/>
        </p:nvSpPr>
        <p:spPr>
          <a:xfrm>
            <a:off x="126492" y="-229134"/>
            <a:ext cx="53321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160019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8194 -0.00247 L -0.11476 -0.08642 " pathEditMode="relative" rAng="0" ptsTypes="AA">
                                      <p:cBhvr>
                                        <p:cTn id="6" dur="250" fill="hold"/>
                                        <p:tgtEl>
                                          <p:spTgt spid="231"/>
                                        </p:tgtEl>
                                        <p:attrNameLst>
                                          <p:attrName>ppt_x</p:attrName>
                                          <p:attrName>ppt_y</p:attrName>
                                        </p:attrNameLst>
                                      </p:cBhvr>
                                      <p:rCtr x="-9844" y="-4198"/>
                                    </p:animMotion>
                                  </p:childTnLst>
                                </p:cTn>
                              </p:par>
                            </p:childTnLst>
                          </p:cTn>
                        </p:par>
                        <p:par>
                          <p:cTn id="7" fill="hold">
                            <p:stCondLst>
                              <p:cond delay="250"/>
                            </p:stCondLst>
                            <p:childTnLst>
                              <p:par>
                                <p:cTn id="8" presetID="0" presetClass="path" presetSubtype="0" accel="50000" decel="50000" fill="hold" nodeType="afterEffect">
                                  <p:stCondLst>
                                    <p:cond delay="0"/>
                                  </p:stCondLst>
                                  <p:childTnLst>
                                    <p:animMotion origin="layout" path="M 3.61111E-6 -0.00278 L -0.05799 -0.0355 " pathEditMode="relative" rAng="0" ptsTypes="AA">
                                      <p:cBhvr>
                                        <p:cTn id="9" dur="250" fill="hold"/>
                                        <p:tgtEl>
                                          <p:spTgt spid="346"/>
                                        </p:tgtEl>
                                        <p:attrNameLst>
                                          <p:attrName>ppt_x</p:attrName>
                                          <p:attrName>ppt_y</p:attrName>
                                        </p:attrNameLst>
                                      </p:cBhvr>
                                      <p:rCtr x="-2899" y="-1636"/>
                                    </p:animMotion>
                                  </p:childTnLst>
                                </p:cTn>
                              </p:par>
                            </p:childTnLst>
                          </p:cTn>
                        </p:par>
                        <p:par>
                          <p:cTn id="10" fill="hold">
                            <p:stCondLst>
                              <p:cond delay="500"/>
                            </p:stCondLst>
                            <p:childTnLst>
                              <p:par>
                                <p:cTn id="11" presetID="0" presetClass="path" presetSubtype="0" accel="50000" decel="50000" fill="hold" nodeType="afterEffect">
                                  <p:stCondLst>
                                    <p:cond delay="0"/>
                                  </p:stCondLst>
                                  <p:childTnLst>
                                    <p:animMotion origin="layout" path="M -3.33333E-6 -6.17284E-7 L 0.19705 -0.25278 " pathEditMode="fixed" rAng="0" ptsTypes="AA">
                                      <p:cBhvr>
                                        <p:cTn id="12" dur="250" fill="hold"/>
                                        <p:tgtEl>
                                          <p:spTgt spid="51"/>
                                        </p:tgtEl>
                                        <p:attrNameLst>
                                          <p:attrName>ppt_x</p:attrName>
                                          <p:attrName>ppt_y</p:attrName>
                                        </p:attrNameLst>
                                      </p:cBhvr>
                                      <p:rCtr x="9844" y="-12654"/>
                                    </p:animMotion>
                                  </p:childTnLst>
                                </p:cTn>
                              </p:par>
                            </p:childTnLst>
                          </p:cTn>
                        </p:par>
                        <p:par>
                          <p:cTn id="13" fill="hold">
                            <p:stCondLst>
                              <p:cond delay="750"/>
                            </p:stCondLst>
                            <p:childTnLst>
                              <p:par>
                                <p:cTn id="14" presetID="0" presetClass="path" presetSubtype="0" accel="50000" decel="50000" fill="hold" nodeType="afterEffect">
                                  <p:stCondLst>
                                    <p:cond delay="0"/>
                                  </p:stCondLst>
                                  <p:childTnLst>
                                    <p:animMotion origin="layout" path="M -3.33333E-6 -2.96296E-6 L 0.16215 -0.27192 " pathEditMode="fixed" rAng="0" ptsTypes="AA">
                                      <p:cBhvr>
                                        <p:cTn id="15" dur="250" fill="hold"/>
                                        <p:tgtEl>
                                          <p:spTgt spid="234"/>
                                        </p:tgtEl>
                                        <p:attrNameLst>
                                          <p:attrName>ppt_x</p:attrName>
                                          <p:attrName>ppt_y</p:attrName>
                                        </p:attrNameLst>
                                      </p:cBhvr>
                                      <p:rCtr x="8160" y="-13549"/>
                                    </p:animMotion>
                                  </p:childTnLst>
                                </p:cTn>
                              </p:par>
                            </p:childTnLst>
                          </p:cTn>
                        </p:par>
                        <p:par>
                          <p:cTn id="16" fill="hold">
                            <p:stCondLst>
                              <p:cond delay="1000"/>
                            </p:stCondLst>
                            <p:childTnLst>
                              <p:par>
                                <p:cTn id="17" presetID="0" presetClass="path" presetSubtype="0" accel="50000" decel="50000" fill="hold" nodeType="afterEffect">
                                  <p:stCondLst>
                                    <p:cond delay="0"/>
                                  </p:stCondLst>
                                  <p:childTnLst>
                                    <p:animMotion origin="layout" path="M -0.00052 -0.00432 L 0.37987 -0.14229 " pathEditMode="fixed" rAng="0" ptsTypes="AA">
                                      <p:cBhvr>
                                        <p:cTn id="18" dur="250" fill="hold"/>
                                        <p:tgtEl>
                                          <p:spTgt spid="233"/>
                                        </p:tgtEl>
                                        <p:attrNameLst>
                                          <p:attrName>ppt_x</p:attrName>
                                          <p:attrName>ppt_y</p:attrName>
                                        </p:attrNameLst>
                                      </p:cBhvr>
                                      <p:rCtr x="19010" y="-6914"/>
                                    </p:animMotion>
                                  </p:childTnLst>
                                </p:cTn>
                              </p:par>
                            </p:childTnLst>
                          </p:cTn>
                        </p:par>
                        <p:par>
                          <p:cTn id="19" fill="hold">
                            <p:stCondLst>
                              <p:cond delay="1250"/>
                            </p:stCondLst>
                            <p:childTnLst>
                              <p:par>
                                <p:cTn id="20" presetID="0" presetClass="path" presetSubtype="0" accel="50000" decel="50000" fill="hold" nodeType="afterEffect">
                                  <p:stCondLst>
                                    <p:cond delay="0"/>
                                  </p:stCondLst>
                                  <p:childTnLst>
                                    <p:animMotion origin="layout" path="M 1.11111E-6 2.96296E-6 L 0.44305 -0.29908 " pathEditMode="relative" rAng="0" ptsTypes="AA">
                                      <p:cBhvr>
                                        <p:cTn id="21" dur="250" fill="hold"/>
                                        <p:tgtEl>
                                          <p:spTgt spid="26"/>
                                        </p:tgtEl>
                                        <p:attrNameLst>
                                          <p:attrName>ppt_x</p:attrName>
                                          <p:attrName>ppt_y</p:attrName>
                                        </p:attrNameLst>
                                      </p:cBhvr>
                                      <p:rCtr x="22153" y="-14969"/>
                                    </p:animMotion>
                                  </p:childTnLst>
                                </p:cTn>
                              </p:par>
                            </p:childTnLst>
                          </p:cTn>
                        </p:par>
                        <p:par>
                          <p:cTn id="22" fill="hold">
                            <p:stCondLst>
                              <p:cond delay="1500"/>
                            </p:stCondLst>
                            <p:childTnLst>
                              <p:par>
                                <p:cTn id="23" presetID="0" presetClass="path" presetSubtype="0" accel="50000" decel="50000" fill="hold" nodeType="afterEffect">
                                  <p:stCondLst>
                                    <p:cond delay="0"/>
                                  </p:stCondLst>
                                  <p:childTnLst>
                                    <p:animMotion origin="layout" path="M -5.55556E-7 1.97531E-6 L 0.68385 -0.32068 " pathEditMode="fixed" rAng="0" ptsTypes="AA">
                                      <p:cBhvr>
                                        <p:cTn id="24" dur="250" fill="hold"/>
                                        <p:tgtEl>
                                          <p:spTgt spid="49"/>
                                        </p:tgtEl>
                                        <p:attrNameLst>
                                          <p:attrName>ppt_x</p:attrName>
                                          <p:attrName>ppt_y</p:attrName>
                                        </p:attrNameLst>
                                      </p:cBhvr>
                                      <p:rCtr x="34271" y="-16049"/>
                                    </p:animMotion>
                                  </p:childTnLst>
                                </p:cTn>
                              </p:par>
                            </p:childTnLst>
                          </p:cTn>
                        </p:par>
                        <p:par>
                          <p:cTn id="25" fill="hold">
                            <p:stCondLst>
                              <p:cond delay="1750"/>
                            </p:stCondLst>
                            <p:childTnLst>
                              <p:par>
                                <p:cTn id="26" presetID="0" presetClass="path" presetSubtype="0" accel="50000" decel="50000" fill="hold" nodeType="afterEffect">
                                  <p:stCondLst>
                                    <p:cond delay="0"/>
                                  </p:stCondLst>
                                  <p:childTnLst>
                                    <p:animMotion origin="layout" path="M -0.01128 0.00957 L 0.78091 -0.05432 " pathEditMode="fixed" rAng="0" ptsTypes="AA">
                                      <p:cBhvr>
                                        <p:cTn id="27" dur="250" fill="hold"/>
                                        <p:tgtEl>
                                          <p:spTgt spid="34"/>
                                        </p:tgtEl>
                                        <p:attrNameLst>
                                          <p:attrName>ppt_x</p:attrName>
                                          <p:attrName>ppt_y</p:attrName>
                                        </p:attrNameLst>
                                      </p:cBhvr>
                                      <p:rCtr x="39601" y="-3210"/>
                                    </p:animMotion>
                                  </p:childTnLst>
                                </p:cTn>
                              </p:par>
                            </p:childTnLst>
                          </p:cTn>
                        </p:par>
                        <p:par>
                          <p:cTn id="28" fill="hold">
                            <p:stCondLst>
                              <p:cond delay="2000"/>
                            </p:stCondLst>
                            <p:childTnLst>
                              <p:par>
                                <p:cTn id="29" presetID="0" presetClass="path" presetSubtype="0" accel="50000" decel="50000" fill="hold" nodeType="afterEffect">
                                  <p:stCondLst>
                                    <p:cond delay="0"/>
                                  </p:stCondLst>
                                  <p:childTnLst>
                                    <p:animMotion origin="layout" path="M 3.61111E-6 3.33333E-6 L -0.56181 0.01482 " pathEditMode="fixed" rAng="0" ptsTypes="AA">
                                      <p:cBhvr>
                                        <p:cTn id="30" dur="250" fill="hold"/>
                                        <p:tgtEl>
                                          <p:spTgt spid="45"/>
                                        </p:tgtEl>
                                        <p:attrNameLst>
                                          <p:attrName>ppt_x</p:attrName>
                                          <p:attrName>ppt_y</p:attrName>
                                        </p:attrNameLst>
                                      </p:cBhvr>
                                      <p:rCtr x="-28125" y="679"/>
                                    </p:animMotion>
                                  </p:childTnLst>
                                </p:cTn>
                              </p:par>
                            </p:childTnLst>
                          </p:cTn>
                        </p:par>
                        <p:par>
                          <p:cTn id="31" fill="hold">
                            <p:stCondLst>
                              <p:cond delay="2250"/>
                            </p:stCondLst>
                            <p:childTnLst>
                              <p:par>
                                <p:cTn id="32" presetID="0" presetClass="path" presetSubtype="0" accel="50000" decel="50000" fill="hold" nodeType="afterEffect">
                                  <p:stCondLst>
                                    <p:cond delay="0"/>
                                  </p:stCondLst>
                                  <p:childTnLst>
                                    <p:animMotion origin="layout" path="M -1.38889E-6 2.83951E-6 L -0.49809 -0.16266 " pathEditMode="fixed" rAng="0" ptsTypes="AA">
                                      <p:cBhvr>
                                        <p:cTn id="33" dur="250" fill="hold"/>
                                        <p:tgtEl>
                                          <p:spTgt spid="60"/>
                                        </p:tgtEl>
                                        <p:attrNameLst>
                                          <p:attrName>ppt_x</p:attrName>
                                          <p:attrName>ppt_y</p:attrName>
                                        </p:attrNameLst>
                                      </p:cBhvr>
                                      <p:rCtr x="-24913" y="-8148"/>
                                    </p:animMotion>
                                  </p:childTnLst>
                                </p:cTn>
                              </p:par>
                            </p:childTnLst>
                          </p:cTn>
                        </p:par>
                        <p:par>
                          <p:cTn id="34" fill="hold">
                            <p:stCondLst>
                              <p:cond delay="2500"/>
                            </p:stCondLst>
                            <p:childTnLst>
                              <p:par>
                                <p:cTn id="35" presetID="0" presetClass="path" presetSubtype="0" accel="50000" decel="50000" fill="hold" nodeType="afterEffect">
                                  <p:stCondLst>
                                    <p:cond delay="0"/>
                                  </p:stCondLst>
                                  <p:childTnLst>
                                    <p:animMotion origin="layout" path="M -8.33333E-7 1.23457E-6 L -0.4507 -0.05802 " pathEditMode="fixed" rAng="0" ptsTypes="AA">
                                      <p:cBhvr>
                                        <p:cTn id="36" dur="250" fill="hold"/>
                                        <p:tgtEl>
                                          <p:spTgt spid="59"/>
                                        </p:tgtEl>
                                        <p:attrNameLst>
                                          <p:attrName>ppt_x</p:attrName>
                                          <p:attrName>ppt_y</p:attrName>
                                        </p:attrNameLst>
                                      </p:cBhvr>
                                      <p:rCtr x="-22587" y="-2932"/>
                                    </p:animMotion>
                                  </p:childTnLst>
                                </p:cTn>
                              </p:par>
                            </p:childTnLst>
                          </p:cTn>
                        </p:par>
                        <p:par>
                          <p:cTn id="37" fill="hold">
                            <p:stCondLst>
                              <p:cond delay="2750"/>
                            </p:stCondLst>
                            <p:childTnLst>
                              <p:par>
                                <p:cTn id="38" presetID="0" presetClass="path" presetSubtype="0" accel="50000" decel="50000" fill="hold" nodeType="afterEffect">
                                  <p:stCondLst>
                                    <p:cond delay="0"/>
                                  </p:stCondLst>
                                  <p:childTnLst>
                                    <p:animMotion origin="layout" path="M 1.38889E-6 3.58025E-6 L -0.3559 0.2 " pathEditMode="relative" rAng="0" ptsTypes="AA">
                                      <p:cBhvr>
                                        <p:cTn id="39" dur="250" fill="hold"/>
                                        <p:tgtEl>
                                          <p:spTgt spid="44"/>
                                        </p:tgtEl>
                                        <p:attrNameLst>
                                          <p:attrName>ppt_x</p:attrName>
                                          <p:attrName>ppt_y</p:attrName>
                                        </p:attrNameLst>
                                      </p:cBhvr>
                                      <p:rCtr x="-17899" y="10062"/>
                                    </p:animMotion>
                                  </p:childTnLst>
                                </p:cTn>
                              </p:par>
                            </p:childTnLst>
                          </p:cTn>
                        </p:par>
                        <p:par>
                          <p:cTn id="40" fill="hold">
                            <p:stCondLst>
                              <p:cond delay="3000"/>
                            </p:stCondLst>
                            <p:childTnLst>
                              <p:par>
                                <p:cTn id="41" presetID="0" presetClass="path" presetSubtype="0" accel="50000" decel="50000" fill="hold" nodeType="afterEffect">
                                  <p:stCondLst>
                                    <p:cond delay="0"/>
                                  </p:stCondLst>
                                  <p:childTnLst>
                                    <p:animMotion origin="layout" path="M -4.16667E-6 -1.23457E-6 L -0.0467 0.18179 " pathEditMode="relative" rAng="0" ptsTypes="AA">
                                      <p:cBhvr>
                                        <p:cTn id="42" dur="250" fill="hold"/>
                                        <p:tgtEl>
                                          <p:spTgt spid="43"/>
                                        </p:tgtEl>
                                        <p:attrNameLst>
                                          <p:attrName>ppt_x</p:attrName>
                                          <p:attrName>ppt_y</p:attrName>
                                        </p:attrNameLst>
                                      </p:cBhvr>
                                      <p:rCtr x="-2431" y="9043"/>
                                    </p:animMotion>
                                  </p:childTnLst>
                                </p:cTn>
                              </p:par>
                            </p:childTnLst>
                          </p:cTn>
                        </p:par>
                        <p:par>
                          <p:cTn id="43" fill="hold">
                            <p:stCondLst>
                              <p:cond delay="3250"/>
                            </p:stCondLst>
                            <p:childTnLst>
                              <p:par>
                                <p:cTn id="44" presetID="0" presetClass="path" presetSubtype="0" accel="50000" decel="50000" fill="hold" nodeType="afterEffect">
                                  <p:stCondLst>
                                    <p:cond delay="0"/>
                                  </p:stCondLst>
                                  <p:childTnLst>
                                    <p:animMotion origin="layout" path="M -2.77778E-7 2.59259E-6 L 0.03316 -0.02809 " pathEditMode="relative" rAng="0" ptsTypes="AA">
                                      <p:cBhvr>
                                        <p:cTn id="45" dur="250" fill="hold"/>
                                        <p:tgtEl>
                                          <p:spTgt spid="46"/>
                                        </p:tgtEl>
                                        <p:attrNameLst>
                                          <p:attrName>ppt_x</p:attrName>
                                          <p:attrName>ppt_y</p:attrName>
                                        </p:attrNameLst>
                                      </p:cBhvr>
                                      <p:rCtr x="1615" y="-1543"/>
                                    </p:animMotion>
                                  </p:childTnLst>
                                </p:cTn>
                              </p:par>
                            </p:childTnLst>
                          </p:cTn>
                        </p:par>
                        <p:par>
                          <p:cTn id="46" fill="hold">
                            <p:stCondLst>
                              <p:cond delay="3500"/>
                            </p:stCondLst>
                            <p:childTnLst>
                              <p:par>
                                <p:cTn id="47" presetID="0" presetClass="path" presetSubtype="0" accel="50000" decel="50000" fill="hold" nodeType="afterEffect">
                                  <p:stCondLst>
                                    <p:cond delay="0"/>
                                  </p:stCondLst>
                                  <p:childTnLst>
                                    <p:animMotion origin="layout" path="M -8.33333E-7 1.23457E-7 L 0.20416 -0.06667 " pathEditMode="relative" rAng="0" ptsTypes="AA">
                                      <p:cBhvr>
                                        <p:cTn id="48" dur="250" fill="hold"/>
                                        <p:tgtEl>
                                          <p:spTgt spid="36"/>
                                        </p:tgtEl>
                                        <p:attrNameLst>
                                          <p:attrName>ppt_x</p:attrName>
                                          <p:attrName>ppt_y</p:attrName>
                                        </p:attrNameLst>
                                      </p:cBhvr>
                                      <p:rCtr x="10295" y="-3241"/>
                                    </p:animMotion>
                                  </p:childTnLst>
                                </p:cTn>
                              </p:par>
                            </p:childTnLst>
                          </p:cTn>
                        </p:par>
                        <p:par>
                          <p:cTn id="49" fill="hold">
                            <p:stCondLst>
                              <p:cond delay="3750"/>
                            </p:stCondLst>
                            <p:childTnLst>
                              <p:par>
                                <p:cTn id="50" presetID="0" presetClass="path" presetSubtype="0" accel="50000" decel="50000" fill="hold" nodeType="afterEffect">
                                  <p:stCondLst>
                                    <p:cond delay="0"/>
                                  </p:stCondLst>
                                  <p:childTnLst>
                                    <p:animMotion origin="layout" path="M -2.77778E-6 -2.46914E-6 L 0.11979 0.14351 " pathEditMode="relative" rAng="0" ptsTypes="AA">
                                      <p:cBhvr>
                                        <p:cTn id="51" dur="250" fill="hold"/>
                                        <p:tgtEl>
                                          <p:spTgt spid="3"/>
                                        </p:tgtEl>
                                        <p:attrNameLst>
                                          <p:attrName>ppt_x</p:attrName>
                                          <p:attrName>ppt_y</p:attrName>
                                        </p:attrNameLst>
                                      </p:cBhvr>
                                      <p:rCtr x="5920" y="7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69" name="Group 168"/>
          <p:cNvGrpSpPr/>
          <p:nvPr/>
        </p:nvGrpSpPr>
        <p:grpSpPr>
          <a:xfrm>
            <a:off x="1248734" y="1194457"/>
            <a:ext cx="586767" cy="1309512"/>
            <a:chOff x="1986246" y="1325314"/>
            <a:chExt cx="440075" cy="982134"/>
          </a:xfrm>
        </p:grpSpPr>
        <p:grpSp>
          <p:nvGrpSpPr>
            <p:cNvPr id="170" name="Group 169"/>
            <p:cNvGrpSpPr/>
            <p:nvPr/>
          </p:nvGrpSpPr>
          <p:grpSpPr>
            <a:xfrm>
              <a:off x="2092152" y="1325314"/>
              <a:ext cx="274320" cy="982134"/>
              <a:chOff x="2092152" y="1325314"/>
              <a:chExt cx="274320" cy="982134"/>
            </a:xfrm>
          </p:grpSpPr>
          <p:grpSp>
            <p:nvGrpSpPr>
              <p:cNvPr id="172" name="Group 171"/>
              <p:cNvGrpSpPr/>
              <p:nvPr/>
            </p:nvGrpSpPr>
            <p:grpSpPr>
              <a:xfrm>
                <a:off x="2092152" y="1325314"/>
                <a:ext cx="274320" cy="982134"/>
                <a:chOff x="2692399" y="2184397"/>
                <a:chExt cx="274320" cy="982134"/>
              </a:xfrm>
            </p:grpSpPr>
            <p:sp>
              <p:nvSpPr>
                <p:cNvPr id="174" name="Oval 17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75" name="Rectangle 17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73" name="Heart 172"/>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71" name="TextBox 170"/>
            <p:cNvSpPr txBox="1"/>
            <p:nvPr/>
          </p:nvSpPr>
          <p:spPr>
            <a:xfrm>
              <a:off x="1986246" y="189656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grpSp>
      <p:grpSp>
        <p:nvGrpSpPr>
          <p:cNvPr id="176" name="Group 175"/>
          <p:cNvGrpSpPr/>
          <p:nvPr/>
        </p:nvGrpSpPr>
        <p:grpSpPr>
          <a:xfrm>
            <a:off x="2550589" y="1194457"/>
            <a:ext cx="642079" cy="1309512"/>
            <a:chOff x="2443590" y="1046266"/>
            <a:chExt cx="481559" cy="982134"/>
          </a:xfrm>
        </p:grpSpPr>
        <p:grpSp>
          <p:nvGrpSpPr>
            <p:cNvPr id="177" name="Group 176"/>
            <p:cNvGrpSpPr/>
            <p:nvPr/>
          </p:nvGrpSpPr>
          <p:grpSpPr>
            <a:xfrm>
              <a:off x="2443590" y="1046266"/>
              <a:ext cx="440075" cy="982134"/>
              <a:chOff x="2443590" y="1046266"/>
              <a:chExt cx="440075" cy="982134"/>
            </a:xfrm>
          </p:grpSpPr>
          <p:grpSp>
            <p:nvGrpSpPr>
              <p:cNvPr id="179" name="Group 178"/>
              <p:cNvGrpSpPr/>
              <p:nvPr/>
            </p:nvGrpSpPr>
            <p:grpSpPr>
              <a:xfrm>
                <a:off x="2538850" y="1046266"/>
                <a:ext cx="274320" cy="982134"/>
                <a:chOff x="2692399" y="2184397"/>
                <a:chExt cx="274320" cy="982134"/>
              </a:xfrm>
            </p:grpSpPr>
            <p:sp>
              <p:nvSpPr>
                <p:cNvPr id="181" name="Oval 18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2" name="Rectangle 18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80" name="TextBox 179"/>
              <p:cNvSpPr txBox="1"/>
              <p:nvPr/>
            </p:nvSpPr>
            <p:spPr>
              <a:xfrm>
                <a:off x="2443590" y="152705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178" name="Picture 177"/>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83" name="Group 182"/>
          <p:cNvGrpSpPr/>
          <p:nvPr/>
        </p:nvGrpSpPr>
        <p:grpSpPr>
          <a:xfrm>
            <a:off x="3801100" y="1019829"/>
            <a:ext cx="606810" cy="1484139"/>
            <a:chOff x="1046783" y="2062413"/>
            <a:chExt cx="455108" cy="1113104"/>
          </a:xfrm>
        </p:grpSpPr>
        <p:grpSp>
          <p:nvGrpSpPr>
            <p:cNvPr id="184" name="Group 183"/>
            <p:cNvGrpSpPr/>
            <p:nvPr/>
          </p:nvGrpSpPr>
          <p:grpSpPr>
            <a:xfrm>
              <a:off x="1072446" y="2193383"/>
              <a:ext cx="429445" cy="982134"/>
              <a:chOff x="1072446" y="2193383"/>
              <a:chExt cx="429445" cy="982134"/>
            </a:xfrm>
          </p:grpSpPr>
          <p:grpSp>
            <p:nvGrpSpPr>
              <p:cNvPr id="186" name="Group 185"/>
              <p:cNvGrpSpPr/>
              <p:nvPr/>
            </p:nvGrpSpPr>
            <p:grpSpPr>
              <a:xfrm>
                <a:off x="1152243" y="2193383"/>
                <a:ext cx="274320" cy="982134"/>
                <a:chOff x="2692399" y="2184397"/>
                <a:chExt cx="274320" cy="982134"/>
              </a:xfrm>
            </p:grpSpPr>
            <p:sp>
              <p:nvSpPr>
                <p:cNvPr id="188" name="Oval 18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2" name="Rectangle 19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87" name="TextBox 186"/>
              <p:cNvSpPr txBox="1"/>
              <p:nvPr/>
            </p:nvSpPr>
            <p:spPr>
              <a:xfrm>
                <a:off x="1072446" y="2673073"/>
                <a:ext cx="42944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50000"/>
                      </a:schemeClr>
                    </a:solidFill>
                  </a:rPr>
                  <a:t>0.2</a:t>
                </a:r>
              </a:p>
            </p:txBody>
          </p:sp>
        </p:grpSp>
        <p:pic>
          <p:nvPicPr>
            <p:cNvPr id="185" name="Picture 184"/>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1046783" y="2062413"/>
              <a:ext cx="393016" cy="309936"/>
            </a:xfrm>
            <a:prstGeom prst="rect">
              <a:avLst/>
            </a:prstGeom>
          </p:spPr>
        </p:pic>
      </p:grpSp>
      <p:grpSp>
        <p:nvGrpSpPr>
          <p:cNvPr id="193" name="Group 192"/>
          <p:cNvGrpSpPr/>
          <p:nvPr/>
        </p:nvGrpSpPr>
        <p:grpSpPr>
          <a:xfrm>
            <a:off x="5146328" y="1194458"/>
            <a:ext cx="621293" cy="1309512"/>
            <a:chOff x="2369299" y="2282762"/>
            <a:chExt cx="465970" cy="982134"/>
          </a:xfrm>
        </p:grpSpPr>
        <p:grpSp>
          <p:nvGrpSpPr>
            <p:cNvPr id="194" name="Group 193"/>
            <p:cNvGrpSpPr/>
            <p:nvPr/>
          </p:nvGrpSpPr>
          <p:grpSpPr>
            <a:xfrm>
              <a:off x="2460869" y="2282762"/>
              <a:ext cx="374400" cy="982134"/>
              <a:chOff x="587671" y="2548983"/>
              <a:chExt cx="374400" cy="982134"/>
            </a:xfrm>
          </p:grpSpPr>
          <p:grpSp>
            <p:nvGrpSpPr>
              <p:cNvPr id="196" name="Group 195"/>
              <p:cNvGrpSpPr/>
              <p:nvPr/>
            </p:nvGrpSpPr>
            <p:grpSpPr>
              <a:xfrm>
                <a:off x="587671" y="2548983"/>
                <a:ext cx="274320" cy="982134"/>
                <a:chOff x="2692399" y="2184397"/>
                <a:chExt cx="274320" cy="982134"/>
              </a:xfrm>
            </p:grpSpPr>
            <p:sp>
              <p:nvSpPr>
                <p:cNvPr id="200" name="Oval 19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01" name="Rectangle 20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197" name="Picture 196"/>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98" name="Rounded Rectangle 197"/>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9" name="Rounded Rectangle 198"/>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95" name="TextBox 194"/>
            <p:cNvSpPr txBox="1"/>
            <p:nvPr/>
          </p:nvSpPr>
          <p:spPr>
            <a:xfrm>
              <a:off x="2369299" y="2750694"/>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202" name="Group 201"/>
          <p:cNvGrpSpPr/>
          <p:nvPr/>
        </p:nvGrpSpPr>
        <p:grpSpPr>
          <a:xfrm>
            <a:off x="6443706" y="1135656"/>
            <a:ext cx="586767" cy="1368312"/>
            <a:chOff x="1351526" y="1571676"/>
            <a:chExt cx="440075" cy="1026234"/>
          </a:xfrm>
        </p:grpSpPr>
        <p:grpSp>
          <p:nvGrpSpPr>
            <p:cNvPr id="203" name="Group 202"/>
            <p:cNvGrpSpPr/>
            <p:nvPr/>
          </p:nvGrpSpPr>
          <p:grpSpPr>
            <a:xfrm>
              <a:off x="1414123" y="1571676"/>
              <a:ext cx="353568" cy="1026234"/>
              <a:chOff x="1414123" y="1571676"/>
              <a:chExt cx="353568" cy="1026234"/>
            </a:xfrm>
          </p:grpSpPr>
          <p:grpSp>
            <p:nvGrpSpPr>
              <p:cNvPr id="206" name="Group 205"/>
              <p:cNvGrpSpPr/>
              <p:nvPr/>
            </p:nvGrpSpPr>
            <p:grpSpPr>
              <a:xfrm>
                <a:off x="1446433" y="1615776"/>
                <a:ext cx="274320" cy="982134"/>
                <a:chOff x="2692399" y="2184397"/>
                <a:chExt cx="274320" cy="982134"/>
              </a:xfrm>
            </p:grpSpPr>
            <p:sp>
              <p:nvSpPr>
                <p:cNvPr id="214" name="Oval 2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5" name="Rectangle 2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07" name="Teardrop 206"/>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08" name="Teardrop 207"/>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09" name="Rounded Rectangle 208"/>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0" name="Rounded Rectangle 209"/>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04" name="TextBox 203"/>
            <p:cNvSpPr txBox="1"/>
            <p:nvPr/>
          </p:nvSpPr>
          <p:spPr>
            <a:xfrm>
              <a:off x="1351526" y="2117189"/>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216" name="Group 215"/>
          <p:cNvGrpSpPr/>
          <p:nvPr/>
        </p:nvGrpSpPr>
        <p:grpSpPr>
          <a:xfrm>
            <a:off x="7760827" y="1194456"/>
            <a:ext cx="586767" cy="1309512"/>
            <a:chOff x="1735907" y="2460562"/>
            <a:chExt cx="440075" cy="982134"/>
          </a:xfrm>
        </p:grpSpPr>
        <p:grpSp>
          <p:nvGrpSpPr>
            <p:cNvPr id="217" name="Group 216"/>
            <p:cNvGrpSpPr/>
            <p:nvPr/>
          </p:nvGrpSpPr>
          <p:grpSpPr>
            <a:xfrm>
              <a:off x="1826164" y="2460562"/>
              <a:ext cx="274320" cy="982134"/>
              <a:chOff x="2368178" y="2124654"/>
              <a:chExt cx="274320" cy="982134"/>
            </a:xfrm>
          </p:grpSpPr>
          <p:grpSp>
            <p:nvGrpSpPr>
              <p:cNvPr id="219" name="Group 218"/>
              <p:cNvGrpSpPr/>
              <p:nvPr/>
            </p:nvGrpSpPr>
            <p:grpSpPr>
              <a:xfrm>
                <a:off x="2368178" y="2124654"/>
                <a:ext cx="274320" cy="982134"/>
                <a:chOff x="2692399" y="2184397"/>
                <a:chExt cx="274320" cy="982134"/>
              </a:xfrm>
            </p:grpSpPr>
            <p:sp>
              <p:nvSpPr>
                <p:cNvPr id="267" name="Oval 26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8" name="Rectangle 26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20" name="Group 219"/>
              <p:cNvGrpSpPr/>
              <p:nvPr/>
            </p:nvGrpSpPr>
            <p:grpSpPr>
              <a:xfrm>
                <a:off x="2368178" y="2240639"/>
                <a:ext cx="274320" cy="113533"/>
                <a:chOff x="1237102" y="1657048"/>
                <a:chExt cx="1598445" cy="433900"/>
              </a:xfrm>
            </p:grpSpPr>
            <p:grpSp>
              <p:nvGrpSpPr>
                <p:cNvPr id="221" name="Group 220"/>
                <p:cNvGrpSpPr/>
                <p:nvPr/>
              </p:nvGrpSpPr>
              <p:grpSpPr>
                <a:xfrm>
                  <a:off x="1517980" y="1688757"/>
                  <a:ext cx="1070783" cy="402191"/>
                  <a:chOff x="1517980" y="1688757"/>
                  <a:chExt cx="1070783" cy="402191"/>
                </a:xfrm>
              </p:grpSpPr>
              <p:sp>
                <p:nvSpPr>
                  <p:cNvPr id="261" name="Oval 26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2" name="Rectangle 26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3" name="Rectangle 26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64" name="Straight Connector 26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65" name="Straight Connector 26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66" name="Straight Connector 26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22" name="Straight Connector 221"/>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3" name="Straight Connector 222"/>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9" name="Straight Connector 22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0" name="Straight Connector 25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18" name="TextBox 217"/>
            <p:cNvSpPr txBox="1"/>
            <p:nvPr/>
          </p:nvSpPr>
          <p:spPr>
            <a:xfrm>
              <a:off x="1735907" y="2944992"/>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grpSp>
        <p:nvGrpSpPr>
          <p:cNvPr id="269" name="Group 268"/>
          <p:cNvGrpSpPr/>
          <p:nvPr/>
        </p:nvGrpSpPr>
        <p:grpSpPr>
          <a:xfrm>
            <a:off x="9011813" y="1194456"/>
            <a:ext cx="586767" cy="1309512"/>
            <a:chOff x="504793" y="2548983"/>
            <a:chExt cx="440075" cy="982134"/>
          </a:xfrm>
        </p:grpSpPr>
        <p:grpSp>
          <p:nvGrpSpPr>
            <p:cNvPr id="271" name="Group 270"/>
            <p:cNvGrpSpPr/>
            <p:nvPr/>
          </p:nvGrpSpPr>
          <p:grpSpPr>
            <a:xfrm>
              <a:off x="504793" y="2548983"/>
              <a:ext cx="440075" cy="982134"/>
              <a:chOff x="504793" y="2548983"/>
              <a:chExt cx="440075" cy="982134"/>
            </a:xfrm>
          </p:grpSpPr>
          <p:grpSp>
            <p:nvGrpSpPr>
              <p:cNvPr id="296" name="Group 295"/>
              <p:cNvGrpSpPr/>
              <p:nvPr/>
            </p:nvGrpSpPr>
            <p:grpSpPr>
              <a:xfrm>
                <a:off x="587671" y="2548983"/>
                <a:ext cx="274320" cy="982134"/>
                <a:chOff x="2692399" y="2184397"/>
                <a:chExt cx="274320" cy="982134"/>
              </a:xfrm>
            </p:grpSpPr>
            <p:sp>
              <p:nvSpPr>
                <p:cNvPr id="304" name="Oval 30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06" name="Rectangle 305"/>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7" name="TextBox 296"/>
              <p:cNvSpPr txBox="1"/>
              <p:nvPr/>
            </p:nvSpPr>
            <p:spPr>
              <a:xfrm>
                <a:off x="504793" y="3025115"/>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pic>
          <p:nvPicPr>
            <p:cNvPr id="272" name="Picture 271"/>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307" name="Group 306"/>
          <p:cNvGrpSpPr/>
          <p:nvPr/>
        </p:nvGrpSpPr>
        <p:grpSpPr>
          <a:xfrm>
            <a:off x="10318273" y="1194456"/>
            <a:ext cx="619491" cy="1309512"/>
            <a:chOff x="574479" y="1141172"/>
            <a:chExt cx="464618" cy="982134"/>
          </a:xfrm>
        </p:grpSpPr>
        <p:grpSp>
          <p:nvGrpSpPr>
            <p:cNvPr id="324" name="Group 323"/>
            <p:cNvGrpSpPr/>
            <p:nvPr/>
          </p:nvGrpSpPr>
          <p:grpSpPr>
            <a:xfrm>
              <a:off x="659847" y="1141172"/>
              <a:ext cx="274320" cy="982134"/>
              <a:chOff x="2692399" y="2184397"/>
              <a:chExt cx="274320" cy="982134"/>
            </a:xfrm>
          </p:grpSpPr>
          <p:sp>
            <p:nvSpPr>
              <p:cNvPr id="340" name="Oval 33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41" name="Rectangle 34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25" name="Group 324"/>
            <p:cNvGrpSpPr/>
            <p:nvPr/>
          </p:nvGrpSpPr>
          <p:grpSpPr>
            <a:xfrm>
              <a:off x="708050" y="1265454"/>
              <a:ext cx="183764" cy="105236"/>
              <a:chOff x="1517980" y="1688757"/>
              <a:chExt cx="1070783" cy="402191"/>
            </a:xfrm>
          </p:grpSpPr>
          <p:sp>
            <p:nvSpPr>
              <p:cNvPr id="334" name="Oval 333"/>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5" name="Rectangle 334"/>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6" name="Rectangle 335"/>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37" name="Straight Connector 336"/>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38" name="Straight Connector 337"/>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39" name="Straight Connector 338"/>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26" name="Straight Connector 325"/>
            <p:cNvCxnSpPr/>
            <p:nvPr/>
          </p:nvCxnSpPr>
          <p:spPr bwMode="auto">
            <a:xfrm flipV="1">
              <a:off x="846940" y="1265454"/>
              <a:ext cx="87227" cy="17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9" name="Picture 328"/>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330" name="Straight Connector 329"/>
            <p:cNvCxnSpPr/>
            <p:nvPr/>
          </p:nvCxnSpPr>
          <p:spPr bwMode="auto">
            <a:xfrm flipV="1">
              <a:off x="850474" y="1281557"/>
              <a:ext cx="83693" cy="7157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1" name="Straight Connector 330"/>
            <p:cNvCxnSpPr/>
            <p:nvPr/>
          </p:nvCxnSpPr>
          <p:spPr bwMode="auto">
            <a:xfrm flipH="1" flipV="1">
              <a:off x="659847" y="1257157"/>
              <a:ext cx="90069" cy="244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2" name="Straight Connector 331"/>
            <p:cNvCxnSpPr/>
            <p:nvPr/>
          </p:nvCxnSpPr>
          <p:spPr bwMode="auto">
            <a:xfrm flipH="1" flipV="1">
              <a:off x="659847" y="1281557"/>
              <a:ext cx="91483" cy="70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33" name="TextBox 332"/>
            <p:cNvSpPr txBox="1"/>
            <p:nvPr/>
          </p:nvSpPr>
          <p:spPr>
            <a:xfrm>
              <a:off x="574479" y="1606129"/>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grpSp>
      <p:grpSp>
        <p:nvGrpSpPr>
          <p:cNvPr id="342" name="Group 341"/>
          <p:cNvGrpSpPr/>
          <p:nvPr/>
        </p:nvGrpSpPr>
        <p:grpSpPr>
          <a:xfrm>
            <a:off x="1303644" y="3170581"/>
            <a:ext cx="572593" cy="1309512"/>
            <a:chOff x="6123576" y="2289538"/>
            <a:chExt cx="429445" cy="982134"/>
          </a:xfrm>
        </p:grpSpPr>
        <p:grpSp>
          <p:nvGrpSpPr>
            <p:cNvPr id="343" name="Group 342"/>
            <p:cNvGrpSpPr/>
            <p:nvPr/>
          </p:nvGrpSpPr>
          <p:grpSpPr>
            <a:xfrm>
              <a:off x="6187190" y="2289538"/>
              <a:ext cx="274320" cy="982134"/>
              <a:chOff x="2692399" y="2184397"/>
              <a:chExt cx="274320" cy="982134"/>
            </a:xfrm>
            <a:solidFill>
              <a:schemeClr val="accent4"/>
            </a:solidFill>
          </p:grpSpPr>
          <p:sp>
            <p:nvSpPr>
              <p:cNvPr id="350" name="Oval 34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51" name="Rectangle 35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44" name="Lightning Bolt 343"/>
            <p:cNvSpPr/>
            <p:nvPr/>
          </p:nvSpPr>
          <p:spPr bwMode="auto">
            <a:xfrm>
              <a:off x="6297928" y="2322183"/>
              <a:ext cx="57556" cy="8181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47" name="TextBox 346"/>
            <p:cNvSpPr txBox="1"/>
            <p:nvPr/>
          </p:nvSpPr>
          <p:spPr>
            <a:xfrm>
              <a:off x="6123576" y="2790693"/>
              <a:ext cx="42944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50000"/>
                    </a:schemeClr>
                  </a:solidFill>
                </a:rPr>
                <a:t>0.1</a:t>
              </a:r>
            </a:p>
          </p:txBody>
        </p:sp>
        <p:sp>
          <p:nvSpPr>
            <p:cNvPr id="348" name="Oval 347"/>
            <p:cNvSpPr/>
            <p:nvPr/>
          </p:nvSpPr>
          <p:spPr bwMode="auto">
            <a:xfrm>
              <a:off x="6341991" y="2385857"/>
              <a:ext cx="91440" cy="9144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49" name="Oval 348"/>
            <p:cNvSpPr/>
            <p:nvPr/>
          </p:nvSpPr>
          <p:spPr bwMode="auto">
            <a:xfrm>
              <a:off x="6224679" y="2385857"/>
              <a:ext cx="91440" cy="9144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52" name="Group 351"/>
          <p:cNvGrpSpPr/>
          <p:nvPr/>
        </p:nvGrpSpPr>
        <p:grpSpPr>
          <a:xfrm>
            <a:off x="2602055" y="3170581"/>
            <a:ext cx="586767" cy="1309512"/>
            <a:chOff x="6493470" y="3205812"/>
            <a:chExt cx="440075" cy="982134"/>
          </a:xfrm>
        </p:grpSpPr>
        <p:grpSp>
          <p:nvGrpSpPr>
            <p:cNvPr id="353" name="Group 352"/>
            <p:cNvGrpSpPr/>
            <p:nvPr/>
          </p:nvGrpSpPr>
          <p:grpSpPr>
            <a:xfrm>
              <a:off x="6493470" y="3205812"/>
              <a:ext cx="440075" cy="982134"/>
              <a:chOff x="6493470" y="3205812"/>
              <a:chExt cx="440075" cy="982134"/>
            </a:xfrm>
          </p:grpSpPr>
          <p:grpSp>
            <p:nvGrpSpPr>
              <p:cNvPr id="357" name="Group 356"/>
              <p:cNvGrpSpPr/>
              <p:nvPr/>
            </p:nvGrpSpPr>
            <p:grpSpPr>
              <a:xfrm>
                <a:off x="6552961" y="3205812"/>
                <a:ext cx="274320" cy="982134"/>
                <a:chOff x="2692399" y="2184397"/>
                <a:chExt cx="274320" cy="982134"/>
              </a:xfrm>
              <a:solidFill>
                <a:schemeClr val="accent4"/>
              </a:solidFill>
            </p:grpSpPr>
            <p:sp>
              <p:nvSpPr>
                <p:cNvPr id="359" name="Oval 358"/>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60" name="Rectangle 359"/>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58" name="TextBox 357"/>
              <p:cNvSpPr txBox="1"/>
              <p:nvPr/>
            </p:nvSpPr>
            <p:spPr>
              <a:xfrm>
                <a:off x="6493470" y="367022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354" name="Picture 353"/>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355" name="Rounded Rectangle 354"/>
            <p:cNvSpPr/>
            <p:nvPr/>
          </p:nvSpPr>
          <p:spPr bwMode="auto">
            <a:xfrm>
              <a:off x="6698589"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56" name="Rounded Rectangle 355"/>
            <p:cNvSpPr/>
            <p:nvPr/>
          </p:nvSpPr>
          <p:spPr bwMode="auto">
            <a:xfrm>
              <a:off x="6576470"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61" name="Group 360"/>
          <p:cNvGrpSpPr/>
          <p:nvPr/>
        </p:nvGrpSpPr>
        <p:grpSpPr>
          <a:xfrm>
            <a:off x="3793105" y="3080378"/>
            <a:ext cx="613177" cy="1399714"/>
            <a:chOff x="6966521" y="2595951"/>
            <a:chExt cx="459883" cy="1049786"/>
          </a:xfrm>
        </p:grpSpPr>
        <p:grpSp>
          <p:nvGrpSpPr>
            <p:cNvPr id="362" name="Group 361"/>
            <p:cNvGrpSpPr/>
            <p:nvPr/>
          </p:nvGrpSpPr>
          <p:grpSpPr>
            <a:xfrm>
              <a:off x="6986329" y="2663603"/>
              <a:ext cx="440075" cy="982134"/>
              <a:chOff x="6986329" y="2663603"/>
              <a:chExt cx="440075" cy="982134"/>
            </a:xfrm>
          </p:grpSpPr>
          <p:grpSp>
            <p:nvGrpSpPr>
              <p:cNvPr id="364" name="Group 363"/>
              <p:cNvGrpSpPr/>
              <p:nvPr/>
            </p:nvGrpSpPr>
            <p:grpSpPr>
              <a:xfrm>
                <a:off x="7070554" y="2663603"/>
                <a:ext cx="274320" cy="982134"/>
                <a:chOff x="2692399" y="2184397"/>
                <a:chExt cx="274320" cy="982134"/>
              </a:xfrm>
              <a:solidFill>
                <a:schemeClr val="accent4"/>
              </a:solidFill>
            </p:grpSpPr>
            <p:sp>
              <p:nvSpPr>
                <p:cNvPr id="366" name="Oval 365"/>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67" name="Rectangle 366"/>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65" name="TextBox 364"/>
              <p:cNvSpPr txBox="1"/>
              <p:nvPr/>
            </p:nvSpPr>
            <p:spPr>
              <a:xfrm>
                <a:off x="6986329" y="3160744"/>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grpSp>
        <p:pic>
          <p:nvPicPr>
            <p:cNvPr id="363" name="Picture 362"/>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368" name="Group 367"/>
          <p:cNvGrpSpPr/>
          <p:nvPr/>
        </p:nvGrpSpPr>
        <p:grpSpPr>
          <a:xfrm>
            <a:off x="5131249" y="3170582"/>
            <a:ext cx="592275" cy="1309512"/>
            <a:chOff x="7105323" y="1332018"/>
            <a:chExt cx="444206" cy="982134"/>
          </a:xfrm>
        </p:grpSpPr>
        <p:grpSp>
          <p:nvGrpSpPr>
            <p:cNvPr id="369" name="Group 368"/>
            <p:cNvGrpSpPr/>
            <p:nvPr/>
          </p:nvGrpSpPr>
          <p:grpSpPr>
            <a:xfrm>
              <a:off x="7175129" y="1332018"/>
              <a:ext cx="374400" cy="982134"/>
              <a:chOff x="587671" y="2548983"/>
              <a:chExt cx="374400" cy="982134"/>
            </a:xfrm>
          </p:grpSpPr>
          <p:grpSp>
            <p:nvGrpSpPr>
              <p:cNvPr id="371" name="Group 370"/>
              <p:cNvGrpSpPr/>
              <p:nvPr/>
            </p:nvGrpSpPr>
            <p:grpSpPr>
              <a:xfrm>
                <a:off x="587671" y="2548983"/>
                <a:ext cx="274320" cy="982134"/>
                <a:chOff x="2692399" y="2184397"/>
                <a:chExt cx="274320" cy="982134"/>
              </a:xfrm>
            </p:grpSpPr>
            <p:sp>
              <p:nvSpPr>
                <p:cNvPr id="375" name="Oval 374"/>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76" name="Rectangle 375"/>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372" name="Picture 371"/>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373" name="Rounded Rectangle 372"/>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74" name="Rounded Rectangle 373"/>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70" name="TextBox 369"/>
            <p:cNvSpPr txBox="1"/>
            <p:nvPr/>
          </p:nvSpPr>
          <p:spPr>
            <a:xfrm>
              <a:off x="7105323" y="181560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377" name="Group 376"/>
          <p:cNvGrpSpPr/>
          <p:nvPr/>
        </p:nvGrpSpPr>
        <p:grpSpPr>
          <a:xfrm>
            <a:off x="6474763" y="3111781"/>
            <a:ext cx="586767" cy="1368312"/>
            <a:chOff x="5275665" y="1375098"/>
            <a:chExt cx="440075" cy="1026234"/>
          </a:xfrm>
        </p:grpSpPr>
        <p:grpSp>
          <p:nvGrpSpPr>
            <p:cNvPr id="378" name="Group 377"/>
            <p:cNvGrpSpPr/>
            <p:nvPr/>
          </p:nvGrpSpPr>
          <p:grpSpPr>
            <a:xfrm>
              <a:off x="5305142" y="1375098"/>
              <a:ext cx="353568" cy="1026234"/>
              <a:chOff x="1414123" y="1571676"/>
              <a:chExt cx="353568" cy="1026234"/>
            </a:xfrm>
          </p:grpSpPr>
          <p:grpSp>
            <p:nvGrpSpPr>
              <p:cNvPr id="380" name="Group 379"/>
              <p:cNvGrpSpPr/>
              <p:nvPr/>
            </p:nvGrpSpPr>
            <p:grpSpPr>
              <a:xfrm>
                <a:off x="1446433" y="1615776"/>
                <a:ext cx="274320" cy="982134"/>
                <a:chOff x="2692399" y="2184397"/>
                <a:chExt cx="274320" cy="982134"/>
              </a:xfrm>
            </p:grpSpPr>
            <p:sp>
              <p:nvSpPr>
                <p:cNvPr id="385" name="Oval 384"/>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86" name="Rectangle 385"/>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81" name="Teardrop 380"/>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82" name="Teardrop 381"/>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83" name="Rounded Rectangle 382"/>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84" name="Rounded Rectangle 383"/>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79" name="TextBox 378"/>
            <p:cNvSpPr txBox="1"/>
            <p:nvPr/>
          </p:nvSpPr>
          <p:spPr>
            <a:xfrm>
              <a:off x="5275665" y="192069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387" name="Group 386"/>
          <p:cNvGrpSpPr/>
          <p:nvPr/>
        </p:nvGrpSpPr>
        <p:grpSpPr>
          <a:xfrm>
            <a:off x="7755749" y="3170580"/>
            <a:ext cx="586767" cy="1309512"/>
            <a:chOff x="5527235" y="2492898"/>
            <a:chExt cx="440075" cy="982134"/>
          </a:xfrm>
        </p:grpSpPr>
        <p:grpSp>
          <p:nvGrpSpPr>
            <p:cNvPr id="388" name="Group 387"/>
            <p:cNvGrpSpPr/>
            <p:nvPr/>
          </p:nvGrpSpPr>
          <p:grpSpPr>
            <a:xfrm>
              <a:off x="5600427" y="2492898"/>
              <a:ext cx="274320" cy="982134"/>
              <a:chOff x="2368178" y="2124654"/>
              <a:chExt cx="274320" cy="982134"/>
            </a:xfrm>
          </p:grpSpPr>
          <p:grpSp>
            <p:nvGrpSpPr>
              <p:cNvPr id="390" name="Group 389"/>
              <p:cNvGrpSpPr/>
              <p:nvPr/>
            </p:nvGrpSpPr>
            <p:grpSpPr>
              <a:xfrm>
                <a:off x="2368178" y="2124654"/>
                <a:ext cx="274320" cy="982134"/>
                <a:chOff x="2692399" y="2184397"/>
                <a:chExt cx="274320" cy="982134"/>
              </a:xfrm>
            </p:grpSpPr>
            <p:sp>
              <p:nvSpPr>
                <p:cNvPr id="403" name="Oval 40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04" name="Rectangle 40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91" name="Group 390"/>
              <p:cNvGrpSpPr/>
              <p:nvPr/>
            </p:nvGrpSpPr>
            <p:grpSpPr>
              <a:xfrm>
                <a:off x="2368178" y="2240639"/>
                <a:ext cx="274320" cy="113533"/>
                <a:chOff x="1237102" y="1657048"/>
                <a:chExt cx="1598445" cy="433900"/>
              </a:xfrm>
            </p:grpSpPr>
            <p:grpSp>
              <p:nvGrpSpPr>
                <p:cNvPr id="392" name="Group 391"/>
                <p:cNvGrpSpPr/>
                <p:nvPr/>
              </p:nvGrpSpPr>
              <p:grpSpPr>
                <a:xfrm>
                  <a:off x="1517980" y="1688757"/>
                  <a:ext cx="1070783" cy="402191"/>
                  <a:chOff x="1517980" y="1688757"/>
                  <a:chExt cx="1070783" cy="402191"/>
                </a:xfrm>
              </p:grpSpPr>
              <p:sp>
                <p:nvSpPr>
                  <p:cNvPr id="397" name="Oval 396"/>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8" name="Rectangle 397"/>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9" name="Rectangle 398"/>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400" name="Straight Connector 399"/>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401" name="Straight Connector 400"/>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402" name="Straight Connector 401"/>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93" name="Straight Connector 392"/>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4" name="Straight Connector 393"/>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5" name="Straight Connector 394"/>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6" name="Straight Connector 395"/>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89" name="TextBox 388"/>
            <p:cNvSpPr txBox="1"/>
            <p:nvPr/>
          </p:nvSpPr>
          <p:spPr>
            <a:xfrm>
              <a:off x="5527235" y="296693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grpSp>
        <p:nvGrpSpPr>
          <p:cNvPr id="405" name="Group 404"/>
          <p:cNvGrpSpPr/>
          <p:nvPr/>
        </p:nvGrpSpPr>
        <p:grpSpPr>
          <a:xfrm>
            <a:off x="8993615" y="3170580"/>
            <a:ext cx="586767" cy="1309512"/>
            <a:chOff x="4886854" y="2700228"/>
            <a:chExt cx="440075" cy="982134"/>
          </a:xfrm>
        </p:grpSpPr>
        <p:grpSp>
          <p:nvGrpSpPr>
            <p:cNvPr id="406" name="Group 405"/>
            <p:cNvGrpSpPr/>
            <p:nvPr/>
          </p:nvGrpSpPr>
          <p:grpSpPr>
            <a:xfrm>
              <a:off x="4970918" y="2700228"/>
              <a:ext cx="274320" cy="982134"/>
              <a:chOff x="2692399" y="2184397"/>
              <a:chExt cx="274320" cy="982134"/>
            </a:xfrm>
            <a:solidFill>
              <a:schemeClr val="accent4"/>
            </a:solidFill>
          </p:grpSpPr>
          <p:sp>
            <p:nvSpPr>
              <p:cNvPr id="409" name="Oval 408"/>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10" name="Rectangle 409"/>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407" name="Chord 406"/>
            <p:cNvSpPr/>
            <p:nvPr/>
          </p:nvSpPr>
          <p:spPr bwMode="auto">
            <a:xfrm rot="17528077">
              <a:off x="5043014" y="2752290"/>
              <a:ext cx="169420" cy="15567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08" name="TextBox 407"/>
            <p:cNvSpPr txBox="1"/>
            <p:nvPr/>
          </p:nvSpPr>
          <p:spPr>
            <a:xfrm>
              <a:off x="4886854" y="318908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grpSp>
        <p:nvGrpSpPr>
          <p:cNvPr id="411" name="Group 410"/>
          <p:cNvGrpSpPr/>
          <p:nvPr/>
        </p:nvGrpSpPr>
        <p:grpSpPr>
          <a:xfrm>
            <a:off x="10297357" y="3170581"/>
            <a:ext cx="612155" cy="1309512"/>
            <a:chOff x="6615479" y="1619954"/>
            <a:chExt cx="459116" cy="982134"/>
          </a:xfrm>
        </p:grpSpPr>
        <p:grpSp>
          <p:nvGrpSpPr>
            <p:cNvPr id="412" name="Group 411"/>
            <p:cNvGrpSpPr/>
            <p:nvPr/>
          </p:nvGrpSpPr>
          <p:grpSpPr>
            <a:xfrm>
              <a:off x="6695345" y="1619954"/>
              <a:ext cx="274320" cy="982134"/>
              <a:chOff x="2692399" y="2184397"/>
              <a:chExt cx="274320" cy="982134"/>
            </a:xfrm>
          </p:grpSpPr>
          <p:sp>
            <p:nvSpPr>
              <p:cNvPr id="426" name="Oval 425"/>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7" name="Rectangle 426"/>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13" name="Group 412"/>
            <p:cNvGrpSpPr/>
            <p:nvPr/>
          </p:nvGrpSpPr>
          <p:grpSpPr>
            <a:xfrm>
              <a:off x="6743548" y="1744236"/>
              <a:ext cx="183764" cy="105236"/>
              <a:chOff x="1517980" y="1688757"/>
              <a:chExt cx="1070783" cy="402191"/>
            </a:xfrm>
          </p:grpSpPr>
          <p:sp>
            <p:nvSpPr>
              <p:cNvPr id="420" name="Oval 419"/>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1" name="Rectangle 420"/>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2" name="Rectangle 421"/>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423" name="Straight Connector 422"/>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424" name="Straight Connector 423"/>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425" name="Straight Connector 424"/>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414" name="Straight Connector 413"/>
            <p:cNvCxnSpPr/>
            <p:nvPr/>
          </p:nvCxnSpPr>
          <p:spPr bwMode="auto">
            <a:xfrm flipV="1">
              <a:off x="6882438" y="1744236"/>
              <a:ext cx="87227" cy="17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415" name="Picture 414"/>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416" name="Straight Connector 415"/>
            <p:cNvCxnSpPr/>
            <p:nvPr/>
          </p:nvCxnSpPr>
          <p:spPr bwMode="auto">
            <a:xfrm flipV="1">
              <a:off x="6885972" y="1760339"/>
              <a:ext cx="83693" cy="7157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17" name="Straight Connector 416"/>
            <p:cNvCxnSpPr/>
            <p:nvPr/>
          </p:nvCxnSpPr>
          <p:spPr bwMode="auto">
            <a:xfrm flipH="1" flipV="1">
              <a:off x="6695345" y="1735939"/>
              <a:ext cx="90069" cy="244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18" name="Straight Connector 417"/>
            <p:cNvCxnSpPr/>
            <p:nvPr/>
          </p:nvCxnSpPr>
          <p:spPr bwMode="auto">
            <a:xfrm flipH="1" flipV="1">
              <a:off x="6695345" y="1760339"/>
              <a:ext cx="91483" cy="70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419" name="TextBox 418"/>
            <p:cNvSpPr txBox="1"/>
            <p:nvPr/>
          </p:nvSpPr>
          <p:spPr>
            <a:xfrm>
              <a:off x="6615479" y="212671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grpSp>
      <p:cxnSp>
        <p:nvCxnSpPr>
          <p:cNvPr id="25" name="Straight Connector 24"/>
          <p:cNvCxnSpPr/>
          <p:nvPr/>
        </p:nvCxnSpPr>
        <p:spPr bwMode="auto">
          <a:xfrm>
            <a:off x="1571343"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28" name="Straight Connector 427"/>
          <p:cNvCxnSpPr/>
          <p:nvPr/>
        </p:nvCxnSpPr>
        <p:spPr bwMode="auto">
          <a:xfrm>
            <a:off x="2863336"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29" name="Straight Connector 428"/>
          <p:cNvCxnSpPr/>
          <p:nvPr/>
        </p:nvCxnSpPr>
        <p:spPr bwMode="auto">
          <a:xfrm>
            <a:off x="4103765"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0" name="Straight Connector 429"/>
          <p:cNvCxnSpPr/>
          <p:nvPr/>
        </p:nvCxnSpPr>
        <p:spPr bwMode="auto">
          <a:xfrm>
            <a:off x="5420040"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1" name="Straight Connector 430"/>
          <p:cNvCxnSpPr/>
          <p:nvPr/>
        </p:nvCxnSpPr>
        <p:spPr bwMode="auto">
          <a:xfrm>
            <a:off x="6725659"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2" name="Straight Connector 431"/>
          <p:cNvCxnSpPr/>
          <p:nvPr/>
        </p:nvCxnSpPr>
        <p:spPr bwMode="auto">
          <a:xfrm>
            <a:off x="8051649"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3" name="Straight Connector 432"/>
          <p:cNvCxnSpPr/>
          <p:nvPr/>
        </p:nvCxnSpPr>
        <p:spPr bwMode="auto">
          <a:xfrm>
            <a:off x="9303463"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4" name="Straight Connector 433"/>
          <p:cNvCxnSpPr/>
          <p:nvPr/>
        </p:nvCxnSpPr>
        <p:spPr bwMode="auto">
          <a:xfrm>
            <a:off x="10603691"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pic>
        <p:nvPicPr>
          <p:cNvPr id="189" name="Picture 188"/>
          <p:cNvPicPr>
            <a:picLocks noChangeAspect="1"/>
          </p:cNvPicPr>
          <p:nvPr/>
        </p:nvPicPr>
        <p:blipFill>
          <a:blip r:embed="rId7">
            <a:duotone>
              <a:schemeClr val="accent3">
                <a:shade val="45000"/>
                <a:satMod val="135000"/>
              </a:schemeClr>
              <a:prstClr val="white"/>
            </a:duotone>
          </a:blip>
          <a:stretch>
            <a:fillRect/>
          </a:stretch>
        </p:blipFill>
        <p:spPr>
          <a:xfrm>
            <a:off x="7745686" y="1067761"/>
            <a:ext cx="567343" cy="474984"/>
          </a:xfrm>
          <a:prstGeom prst="rect">
            <a:avLst/>
          </a:prstGeom>
        </p:spPr>
      </p:pic>
      <p:sp>
        <p:nvSpPr>
          <p:cNvPr id="211" name="Title 4"/>
          <p:cNvSpPr txBox="1">
            <a:spLocks/>
          </p:cNvSpPr>
          <p:nvPr/>
        </p:nvSpPr>
        <p:spPr>
          <a:xfrm>
            <a:off x="126492" y="-229134"/>
            <a:ext cx="53321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151820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nodeType="afterEffect">
                                  <p:stCondLst>
                                    <p:cond delay="100"/>
                                  </p:stCondLst>
                                  <p:childTnLst>
                                    <p:set>
                                      <p:cBhvr>
                                        <p:cTn id="9" dur="1" fill="hold">
                                          <p:stCondLst>
                                            <p:cond delay="0"/>
                                          </p:stCondLst>
                                        </p:cTn>
                                        <p:tgtEl>
                                          <p:spTgt spid="428"/>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100"/>
                                  </p:stCondLst>
                                  <p:childTnLst>
                                    <p:set>
                                      <p:cBhvr>
                                        <p:cTn id="12" dur="1" fill="hold">
                                          <p:stCondLst>
                                            <p:cond delay="0"/>
                                          </p:stCondLst>
                                        </p:cTn>
                                        <p:tgtEl>
                                          <p:spTgt spid="429"/>
                                        </p:tgtEl>
                                        <p:attrNameLst>
                                          <p:attrName>style.visibility</p:attrName>
                                        </p:attrNameLst>
                                      </p:cBhvr>
                                      <p:to>
                                        <p:strVal val="visible"/>
                                      </p:to>
                                    </p:set>
                                  </p:childTnLst>
                                </p:cTn>
                              </p:par>
                            </p:childTnLst>
                          </p:cTn>
                        </p:par>
                        <p:par>
                          <p:cTn id="13" fill="hold">
                            <p:stCondLst>
                              <p:cond delay="300"/>
                            </p:stCondLst>
                            <p:childTnLst>
                              <p:par>
                                <p:cTn id="14" presetID="1" presetClass="entr" presetSubtype="0" fill="hold" nodeType="afterEffect">
                                  <p:stCondLst>
                                    <p:cond delay="100"/>
                                  </p:stCondLst>
                                  <p:childTnLst>
                                    <p:set>
                                      <p:cBhvr>
                                        <p:cTn id="15" dur="1" fill="hold">
                                          <p:stCondLst>
                                            <p:cond delay="0"/>
                                          </p:stCondLst>
                                        </p:cTn>
                                        <p:tgtEl>
                                          <p:spTgt spid="430"/>
                                        </p:tgtEl>
                                        <p:attrNameLst>
                                          <p:attrName>style.visibility</p:attrName>
                                        </p:attrNameLst>
                                      </p:cBhvr>
                                      <p:to>
                                        <p:strVal val="visible"/>
                                      </p:to>
                                    </p:set>
                                  </p:childTnLst>
                                </p:cTn>
                              </p:par>
                            </p:childTnLst>
                          </p:cTn>
                        </p:par>
                        <p:par>
                          <p:cTn id="16" fill="hold">
                            <p:stCondLst>
                              <p:cond delay="400"/>
                            </p:stCondLst>
                            <p:childTnLst>
                              <p:par>
                                <p:cTn id="17" presetID="1" presetClass="entr" presetSubtype="0" fill="hold" nodeType="afterEffect">
                                  <p:stCondLst>
                                    <p:cond delay="100"/>
                                  </p:stCondLst>
                                  <p:childTnLst>
                                    <p:set>
                                      <p:cBhvr>
                                        <p:cTn id="18" dur="1" fill="hold">
                                          <p:stCondLst>
                                            <p:cond delay="0"/>
                                          </p:stCondLst>
                                        </p:cTn>
                                        <p:tgtEl>
                                          <p:spTgt spid="431"/>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nodeType="afterEffect">
                                  <p:stCondLst>
                                    <p:cond delay="100"/>
                                  </p:stCondLst>
                                  <p:childTnLst>
                                    <p:set>
                                      <p:cBhvr>
                                        <p:cTn id="21" dur="1" fill="hold">
                                          <p:stCondLst>
                                            <p:cond delay="0"/>
                                          </p:stCondLst>
                                        </p:cTn>
                                        <p:tgtEl>
                                          <p:spTgt spid="432"/>
                                        </p:tgtEl>
                                        <p:attrNameLst>
                                          <p:attrName>style.visibility</p:attrName>
                                        </p:attrNameLst>
                                      </p:cBhvr>
                                      <p:to>
                                        <p:strVal val="visible"/>
                                      </p:to>
                                    </p:set>
                                  </p:childTnLst>
                                </p:cTn>
                              </p:par>
                            </p:childTnLst>
                          </p:cTn>
                        </p:par>
                        <p:par>
                          <p:cTn id="22" fill="hold">
                            <p:stCondLst>
                              <p:cond delay="600"/>
                            </p:stCondLst>
                            <p:childTnLst>
                              <p:par>
                                <p:cTn id="23" presetID="1" presetClass="entr" presetSubtype="0" fill="hold" nodeType="afterEffect">
                                  <p:stCondLst>
                                    <p:cond delay="100"/>
                                  </p:stCondLst>
                                  <p:childTnLst>
                                    <p:set>
                                      <p:cBhvr>
                                        <p:cTn id="24" dur="1" fill="hold">
                                          <p:stCondLst>
                                            <p:cond delay="0"/>
                                          </p:stCondLst>
                                        </p:cTn>
                                        <p:tgtEl>
                                          <p:spTgt spid="433"/>
                                        </p:tgtEl>
                                        <p:attrNameLst>
                                          <p:attrName>style.visibility</p:attrName>
                                        </p:attrNameLst>
                                      </p:cBhvr>
                                      <p:to>
                                        <p:strVal val="visible"/>
                                      </p:to>
                                    </p:set>
                                  </p:childTnLst>
                                </p:cTn>
                              </p:par>
                            </p:childTnLst>
                          </p:cTn>
                        </p:par>
                        <p:par>
                          <p:cTn id="25" fill="hold">
                            <p:stCondLst>
                              <p:cond delay="700"/>
                            </p:stCondLst>
                            <p:childTnLst>
                              <p:par>
                                <p:cTn id="26" presetID="1" presetClass="entr" presetSubtype="0" fill="hold" nodeType="afterEffect">
                                  <p:stCondLst>
                                    <p:cond delay="100"/>
                                  </p:stCondLst>
                                  <p:childTnLst>
                                    <p:set>
                                      <p:cBhvr>
                                        <p:cTn id="27" dur="1" fill="hold">
                                          <p:stCondLst>
                                            <p:cond delay="0"/>
                                          </p:stCondLst>
                                        </p:cTn>
                                        <p:tgtEl>
                                          <p:spTgt spid="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2F779-5977-B245-BFB7-458B6EF350A4}"/>
              </a:ext>
            </a:extLst>
          </p:cNvPr>
          <p:cNvSpPr>
            <a:spLocks noGrp="1"/>
          </p:cNvSpPr>
          <p:nvPr>
            <p:ph type="title"/>
          </p:nvPr>
        </p:nvSpPr>
        <p:spPr/>
        <p:txBody>
          <a:bodyPr>
            <a:normAutofit/>
          </a:bodyPr>
          <a:lstStyle/>
          <a:p>
            <a:r>
              <a:rPr lang="en-US" sz="6000" dirty="0">
                <a:solidFill>
                  <a:schemeClr val="bg1"/>
                </a:solidFill>
                <a:latin typeface="Franklin Gothic Heavy" charset="0"/>
              </a:rPr>
              <a:t>Propensity Scores</a:t>
            </a:r>
            <a:endParaRPr lang="en-US" sz="6000" dirty="0"/>
          </a:p>
        </p:txBody>
      </p:sp>
      <p:sp>
        <p:nvSpPr>
          <p:cNvPr id="3" name="Content Placeholder 2">
            <a:extLst>
              <a:ext uri="{FF2B5EF4-FFF2-40B4-BE49-F238E27FC236}">
                <a16:creationId xmlns:a16="http://schemas.microsoft.com/office/drawing/2014/main" id="{95F4C12F-5854-5644-A452-DF0DC920D385}"/>
              </a:ext>
            </a:extLst>
          </p:cNvPr>
          <p:cNvSpPr>
            <a:spLocks noGrp="1"/>
          </p:cNvSpPr>
          <p:nvPr>
            <p:ph idx="1"/>
          </p:nvPr>
        </p:nvSpPr>
        <p:spPr/>
        <p:txBody>
          <a:bodyPr/>
          <a:lstStyle/>
          <a:p>
            <a:r>
              <a:rPr lang="en-US" dirty="0">
                <a:solidFill>
                  <a:schemeClr val="bg1"/>
                </a:solidFill>
                <a:latin typeface="Franklin Gothic Medium" panose="020B0603020102020204" pitchFamily="34" charset="0"/>
              </a:rPr>
              <a:t>Weighting</a:t>
            </a:r>
          </a:p>
          <a:p>
            <a:r>
              <a:rPr lang="en-US" dirty="0">
                <a:solidFill>
                  <a:schemeClr val="bg1"/>
                </a:solidFill>
                <a:latin typeface="Franklin Gothic Medium" panose="020B0603020102020204" pitchFamily="34" charset="0"/>
              </a:rPr>
              <a:t>Matching</a:t>
            </a:r>
          </a:p>
          <a:p>
            <a:r>
              <a:rPr lang="en-US" dirty="0">
                <a:solidFill>
                  <a:schemeClr val="bg1"/>
                </a:solidFill>
                <a:latin typeface="Franklin Gothic Medium" panose="020B0603020102020204" pitchFamily="34" charset="0"/>
              </a:rPr>
              <a:t>Stratification</a:t>
            </a:r>
          </a:p>
          <a:p>
            <a:r>
              <a:rPr lang="en-US" dirty="0">
                <a:solidFill>
                  <a:schemeClr val="bg1"/>
                </a:solidFill>
                <a:latin typeface="Franklin Gothic Medium" panose="020B0603020102020204" pitchFamily="34" charset="0"/>
              </a:rPr>
              <a:t>Direct Adjustment</a:t>
            </a:r>
          </a:p>
          <a:p>
            <a:r>
              <a:rPr lang="en-US" dirty="0">
                <a:solidFill>
                  <a:schemeClr val="bg1"/>
                </a:solidFill>
                <a:latin typeface="Franklin Gothic Medium" panose="020B0603020102020204" pitchFamily="34" charset="0"/>
              </a:rPr>
              <a:t>…</a:t>
            </a:r>
          </a:p>
          <a:p>
            <a:endParaRPr lang="en-US" dirty="0">
              <a:solidFill>
                <a:schemeClr val="bg1"/>
              </a:solidFill>
              <a:latin typeface="Franklin Gothic Medium" panose="020B0603020102020204" pitchFamily="34" charset="0"/>
            </a:endParaRPr>
          </a:p>
        </p:txBody>
      </p:sp>
    </p:spTree>
    <p:extLst>
      <p:ext uri="{BB962C8B-B14F-4D97-AF65-F5344CB8AC3E}">
        <p14:creationId xmlns:p14="http://schemas.microsoft.com/office/powerpoint/2010/main" val="1808100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2F779-5977-B245-BFB7-458B6EF350A4}"/>
              </a:ext>
            </a:extLst>
          </p:cNvPr>
          <p:cNvSpPr>
            <a:spLocks noGrp="1"/>
          </p:cNvSpPr>
          <p:nvPr>
            <p:ph type="title"/>
          </p:nvPr>
        </p:nvSpPr>
        <p:spPr/>
        <p:txBody>
          <a:bodyPr>
            <a:normAutofit/>
          </a:bodyPr>
          <a:lstStyle/>
          <a:p>
            <a:r>
              <a:rPr lang="en-US" sz="6000" dirty="0">
                <a:solidFill>
                  <a:schemeClr val="bg1"/>
                </a:solidFill>
                <a:latin typeface="Franklin Gothic Heavy" charset="0"/>
              </a:rPr>
              <a:t>Propensity Scores</a:t>
            </a:r>
            <a:endParaRPr lang="en-US" sz="6000" dirty="0"/>
          </a:p>
        </p:txBody>
      </p:sp>
      <p:sp>
        <p:nvSpPr>
          <p:cNvPr id="3" name="Content Placeholder 2">
            <a:extLst>
              <a:ext uri="{FF2B5EF4-FFF2-40B4-BE49-F238E27FC236}">
                <a16:creationId xmlns:a16="http://schemas.microsoft.com/office/drawing/2014/main" id="{95F4C12F-5854-5644-A452-DF0DC920D385}"/>
              </a:ext>
            </a:extLst>
          </p:cNvPr>
          <p:cNvSpPr>
            <a:spLocks noGrp="1"/>
          </p:cNvSpPr>
          <p:nvPr>
            <p:ph idx="1"/>
          </p:nvPr>
        </p:nvSpPr>
        <p:spPr/>
        <p:txBody>
          <a:bodyPr/>
          <a:lstStyle/>
          <a:p>
            <a:r>
              <a:rPr lang="en-US" b="1" dirty="0">
                <a:solidFill>
                  <a:schemeClr val="accent4"/>
                </a:solidFill>
                <a:latin typeface="Franklin Gothic Medium" panose="020B0603020102020204" pitchFamily="34" charset="0"/>
              </a:rPr>
              <a:t>Weighting</a:t>
            </a:r>
          </a:p>
          <a:p>
            <a:r>
              <a:rPr lang="en-US" dirty="0">
                <a:solidFill>
                  <a:schemeClr val="bg1"/>
                </a:solidFill>
                <a:latin typeface="Franklin Gothic Medium" panose="020B0603020102020204" pitchFamily="34" charset="0"/>
              </a:rPr>
              <a:t>Matching</a:t>
            </a:r>
          </a:p>
          <a:p>
            <a:r>
              <a:rPr lang="en-US" dirty="0">
                <a:solidFill>
                  <a:schemeClr val="bg1"/>
                </a:solidFill>
                <a:latin typeface="Franklin Gothic Medium" panose="020B0603020102020204" pitchFamily="34" charset="0"/>
              </a:rPr>
              <a:t>Stratification</a:t>
            </a:r>
          </a:p>
          <a:p>
            <a:r>
              <a:rPr lang="en-US" dirty="0">
                <a:solidFill>
                  <a:schemeClr val="bg1"/>
                </a:solidFill>
                <a:latin typeface="Franklin Gothic Medium" panose="020B0603020102020204" pitchFamily="34" charset="0"/>
              </a:rPr>
              <a:t>Direct Adjustment</a:t>
            </a:r>
          </a:p>
          <a:p>
            <a:r>
              <a:rPr lang="en-US" dirty="0">
                <a:solidFill>
                  <a:schemeClr val="bg1"/>
                </a:solidFill>
                <a:latin typeface="Franklin Gothic Medium" panose="020B0603020102020204" pitchFamily="34" charset="0"/>
              </a:rPr>
              <a:t>…</a:t>
            </a:r>
          </a:p>
          <a:p>
            <a:endParaRPr lang="en-US" dirty="0">
              <a:solidFill>
                <a:schemeClr val="bg1"/>
              </a:solidFill>
              <a:latin typeface="Franklin Gothic Medium" panose="020B0603020102020204" pitchFamily="34" charset="0"/>
            </a:endParaRPr>
          </a:p>
        </p:txBody>
      </p:sp>
    </p:spTree>
    <p:extLst>
      <p:ext uri="{BB962C8B-B14F-4D97-AF65-F5344CB8AC3E}">
        <p14:creationId xmlns:p14="http://schemas.microsoft.com/office/powerpoint/2010/main" val="23916782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Weighting</a:t>
            </a:r>
            <a:endParaRPr lang="en-US" sz="60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E590E94-767E-DE43-ADC2-416F22FD4F07}"/>
                  </a:ext>
                </a:extLst>
              </p:cNvPr>
              <p:cNvSpPr txBox="1"/>
              <p:nvPr/>
            </p:nvSpPr>
            <p:spPr>
              <a:xfrm>
                <a:off x="997460" y="2833745"/>
                <a:ext cx="8946745" cy="16032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charset="0"/>
                            </a:rPr>
                            <m:t>𝑤</m:t>
                          </m:r>
                        </m:e>
                        <m:sub>
                          <m:r>
                            <a:rPr lang="en-US" sz="5000" b="0" i="1" smtClean="0">
                              <a:solidFill>
                                <a:schemeClr val="bg1"/>
                              </a:solidFill>
                              <a:latin typeface="Cambria Math" charset="0"/>
                            </a:rPr>
                            <m:t>𝐴𝑇𝑀</m:t>
                          </m:r>
                        </m:sub>
                      </m:sSub>
                      <m:r>
                        <a:rPr lang="en-US" sz="5000" b="0" i="1" smtClean="0">
                          <a:solidFill>
                            <a:schemeClr val="bg1"/>
                          </a:solidFill>
                          <a:latin typeface="Cambria Math" charset="0"/>
                        </a:rPr>
                        <m:t>=</m:t>
                      </m:r>
                      <m:f>
                        <m:fPr>
                          <m:ctrlPr>
                            <a:rPr lang="mr-IN" sz="5000" b="0" i="1" smtClean="0">
                              <a:solidFill>
                                <a:schemeClr val="bg1"/>
                              </a:solidFill>
                              <a:latin typeface="Cambria Math" panose="02040503050406030204" pitchFamily="18" charset="0"/>
                            </a:rPr>
                          </m:ctrlPr>
                        </m:fPr>
                        <m:num>
                          <m:func>
                            <m:funcPr>
                              <m:ctrlPr>
                                <a:rPr lang="en-US" sz="5000" b="0" i="1" smtClean="0">
                                  <a:solidFill>
                                    <a:schemeClr val="bg1"/>
                                  </a:solidFill>
                                  <a:latin typeface="Cambria Math" panose="02040503050406030204" pitchFamily="18" charset="0"/>
                                </a:rPr>
                              </m:ctrlPr>
                            </m:funcPr>
                            <m:fName>
                              <m:r>
                                <m:rPr>
                                  <m:sty m:val="p"/>
                                </m:rPr>
                                <a:rPr lang="en-US" sz="5000" b="0" i="0" smtClean="0">
                                  <a:solidFill>
                                    <a:schemeClr val="bg1"/>
                                  </a:solidFill>
                                  <a:latin typeface="Cambria Math" charset="0"/>
                                </a:rPr>
                                <m:t>min</m:t>
                              </m:r>
                            </m:fName>
                            <m:e>
                              <m:r>
                                <a:rPr lang="en-US" sz="5000" b="0" i="1" smtClean="0">
                                  <a:solidFill>
                                    <a:schemeClr val="bg1"/>
                                  </a:solidFill>
                                  <a:latin typeface="Cambria Math"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𝑝</m:t>
                                  </m:r>
                                </m:e>
                                <m:sub>
                                  <m:r>
                                    <a:rPr lang="en-US" sz="5000" b="0" i="1" smtClean="0">
                                      <a:solidFill>
                                        <a:schemeClr val="bg1"/>
                                      </a:solidFill>
                                      <a:latin typeface="Cambria Math" charset="0"/>
                                    </a:rPr>
                                    <m:t>𝑖</m:t>
                                  </m:r>
                                </m:sub>
                              </m:sSub>
                              <m:r>
                                <a:rPr lang="en-US" sz="5000" b="0" i="1" smtClean="0">
                                  <a:solidFill>
                                    <a:schemeClr val="bg1"/>
                                  </a:solidFill>
                                  <a:latin typeface="Cambria Math" charset="0"/>
                                </a:rPr>
                                <m:t>, 1−</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𝑝</m:t>
                                  </m:r>
                                </m:e>
                                <m:sub>
                                  <m:r>
                                    <a:rPr lang="en-US" sz="5000" b="0" i="1" smtClean="0">
                                      <a:solidFill>
                                        <a:schemeClr val="bg1"/>
                                      </a:solidFill>
                                      <a:latin typeface="Cambria Math" charset="0"/>
                                    </a:rPr>
                                    <m:t>𝑖</m:t>
                                  </m:r>
                                </m:sub>
                              </m:sSub>
                              <m:r>
                                <a:rPr lang="en-US" sz="5000" b="0" i="1" smtClean="0">
                                  <a:solidFill>
                                    <a:schemeClr val="bg1"/>
                                  </a:solidFill>
                                  <a:latin typeface="Cambria Math" charset="0"/>
                                </a:rPr>
                                <m:t>}</m:t>
                              </m:r>
                            </m:e>
                          </m:func>
                        </m:num>
                        <m:den>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charset="0"/>
                                </a:rPr>
                                <m:t>𝑍</m:t>
                              </m:r>
                            </m:e>
                            <m:sub>
                              <m:r>
                                <a:rPr lang="en-US" sz="5000" b="0" i="1" smtClean="0">
                                  <a:solidFill>
                                    <a:schemeClr val="bg1"/>
                                  </a:solidFill>
                                  <a:latin typeface="Cambria Math" charset="0"/>
                                </a:rPr>
                                <m:t>𝑖</m:t>
                              </m:r>
                            </m:sub>
                          </m:sSub>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𝑝</m:t>
                              </m:r>
                            </m:e>
                            <m:sub>
                              <m:r>
                                <a:rPr lang="en-US" sz="5000" b="0" i="1" smtClean="0">
                                  <a:solidFill>
                                    <a:schemeClr val="bg1"/>
                                  </a:solidFill>
                                  <a:latin typeface="Cambria Math" charset="0"/>
                                </a:rPr>
                                <m:t>𝑖</m:t>
                              </m:r>
                            </m:sub>
                          </m:sSub>
                          <m:r>
                            <a:rPr lang="en-US" sz="5000" b="0" i="1" smtClean="0">
                              <a:solidFill>
                                <a:schemeClr val="bg1"/>
                              </a:solidFill>
                              <a:latin typeface="Cambria Math" charset="0"/>
                            </a:rPr>
                            <m:t>+(1−</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charset="0"/>
                                </a:rPr>
                                <m:t>𝑍</m:t>
                              </m:r>
                            </m:e>
                            <m:sub>
                              <m:r>
                                <a:rPr lang="en-US" sz="5000" b="0" i="1" smtClean="0">
                                  <a:solidFill>
                                    <a:schemeClr val="bg1"/>
                                  </a:solidFill>
                                  <a:latin typeface="Cambria Math" charset="0"/>
                                </a:rPr>
                                <m:t>𝑖</m:t>
                              </m:r>
                            </m:sub>
                          </m:sSub>
                          <m:r>
                            <a:rPr lang="en-US" sz="5000" b="0" i="1" smtClean="0">
                              <a:solidFill>
                                <a:schemeClr val="bg1"/>
                              </a:solidFill>
                              <a:latin typeface="Cambria Math" charset="0"/>
                            </a:rPr>
                            <m:t>)(1−</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𝑝</m:t>
                              </m:r>
                            </m:e>
                            <m:sub>
                              <m:r>
                                <a:rPr lang="en-US" sz="5000" b="0" i="1" smtClean="0">
                                  <a:solidFill>
                                    <a:schemeClr val="bg1"/>
                                  </a:solidFill>
                                  <a:latin typeface="Cambria Math" charset="0"/>
                                </a:rPr>
                                <m:t>𝑖</m:t>
                              </m:r>
                            </m:sub>
                          </m:sSub>
                          <m:r>
                            <a:rPr lang="en-US" sz="5000" b="0" i="1" smtClean="0">
                              <a:solidFill>
                                <a:schemeClr val="bg1"/>
                              </a:solidFill>
                              <a:latin typeface="Cambria Math" charset="0"/>
                            </a:rPr>
                            <m:t>)</m:t>
                          </m:r>
                        </m:den>
                      </m:f>
                    </m:oMath>
                  </m:oMathPara>
                </a14:m>
                <a:endParaRPr lang="en-US" sz="5000" dirty="0">
                  <a:solidFill>
                    <a:schemeClr val="bg1"/>
                  </a:solidFill>
                </a:endParaRPr>
              </a:p>
            </p:txBody>
          </p:sp>
        </mc:Choice>
        <mc:Fallback xmlns="">
          <p:sp>
            <p:nvSpPr>
              <p:cNvPr id="4" name="TextBox 3">
                <a:extLst>
                  <a:ext uri="{FF2B5EF4-FFF2-40B4-BE49-F238E27FC236}">
                    <a16:creationId xmlns:a16="http://schemas.microsoft.com/office/drawing/2014/main" id="{0E590E94-767E-DE43-ADC2-416F22FD4F07}"/>
                  </a:ext>
                </a:extLst>
              </p:cNvPr>
              <p:cNvSpPr txBox="1">
                <a:spLocks noRot="1" noChangeAspect="1" noMove="1" noResize="1" noEditPoints="1" noAdjustHandles="1" noChangeArrowheads="1" noChangeShapeType="1" noTextEdit="1"/>
              </p:cNvSpPr>
              <p:nvPr/>
            </p:nvSpPr>
            <p:spPr>
              <a:xfrm>
                <a:off x="997460" y="2833745"/>
                <a:ext cx="8946745" cy="1603259"/>
              </a:xfrm>
              <a:prstGeom prst="rect">
                <a:avLst/>
              </a:prstGeom>
              <a:blipFill>
                <a:blip r:embed="rId2"/>
                <a:stretch>
                  <a:fillRect t="-3150" r="-851" b="-18110"/>
                </a:stretch>
              </a:blipFill>
            </p:spPr>
            <p:txBody>
              <a:bodyPr/>
              <a:lstStyle/>
              <a:p>
                <a:r>
                  <a:rPr lang="en-US">
                    <a:noFill/>
                  </a:rPr>
                  <a:t> </a:t>
                </a:r>
              </a:p>
            </p:txBody>
          </p:sp>
        </mc:Fallback>
      </mc:AlternateContent>
      <p:sp>
        <p:nvSpPr>
          <p:cNvPr id="6" name="Rounded Rectangle 5">
            <a:extLst>
              <a:ext uri="{FF2B5EF4-FFF2-40B4-BE49-F238E27FC236}">
                <a16:creationId xmlns:a16="http://schemas.microsoft.com/office/drawing/2014/main" id="{0C24CDCE-458F-2C45-AFF7-2084748A20D3}"/>
              </a:ext>
            </a:extLst>
          </p:cNvPr>
          <p:cNvSpPr/>
          <p:nvPr/>
        </p:nvSpPr>
        <p:spPr>
          <a:xfrm>
            <a:off x="5765800" y="2928994"/>
            <a:ext cx="734716" cy="627005"/>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A095C1A-220D-0C4D-9779-853AA41BA2D7}"/>
              </a:ext>
            </a:extLst>
          </p:cNvPr>
          <p:cNvSpPr/>
          <p:nvPr/>
        </p:nvSpPr>
        <p:spPr>
          <a:xfrm>
            <a:off x="7721600" y="2928994"/>
            <a:ext cx="734716" cy="627005"/>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8BE99202-453C-A74E-A9EB-6AA82713618F}"/>
              </a:ext>
            </a:extLst>
          </p:cNvPr>
          <p:cNvSpPr/>
          <p:nvPr/>
        </p:nvSpPr>
        <p:spPr>
          <a:xfrm>
            <a:off x="8775700" y="3873498"/>
            <a:ext cx="734716" cy="627005"/>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114C5EA-D9A6-3B41-9DE2-4D742E31B071}"/>
              </a:ext>
            </a:extLst>
          </p:cNvPr>
          <p:cNvSpPr/>
          <p:nvPr/>
        </p:nvSpPr>
        <p:spPr>
          <a:xfrm>
            <a:off x="3975100" y="3873497"/>
            <a:ext cx="734716" cy="627005"/>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043416AD-E3B2-BD42-816A-626A2C873316}"/>
              </a:ext>
            </a:extLst>
          </p:cNvPr>
          <p:cNvSpPr/>
          <p:nvPr/>
        </p:nvSpPr>
        <p:spPr>
          <a:xfrm>
            <a:off x="3314700" y="3746501"/>
            <a:ext cx="749300" cy="690504"/>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297EA65-93C9-0949-9B21-608EE8F684CB}"/>
              </a:ext>
            </a:extLst>
          </p:cNvPr>
          <p:cNvSpPr/>
          <p:nvPr/>
        </p:nvSpPr>
        <p:spPr>
          <a:xfrm>
            <a:off x="5293910" y="3776598"/>
            <a:ext cx="2313389" cy="690504"/>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029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Weighting</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778468" y="2012950"/>
            <a:ext cx="10635063" cy="21145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500" dirty="0">
                <a:solidFill>
                  <a:schemeClr val="tx1"/>
                </a:solidFill>
                <a:latin typeface="Monaco" pitchFamily="2" charset="77"/>
              </a:rPr>
              <a:t>p_0 &lt;- 1 - p</a:t>
            </a:r>
          </a:p>
          <a:p>
            <a:r>
              <a:rPr lang="en-US" sz="2500" dirty="0" err="1">
                <a:solidFill>
                  <a:schemeClr val="tx1"/>
                </a:solidFill>
                <a:latin typeface="Monaco" pitchFamily="2" charset="77"/>
              </a:rPr>
              <a:t>df$weight</a:t>
            </a:r>
            <a:r>
              <a:rPr lang="en-US" sz="2500" dirty="0">
                <a:solidFill>
                  <a:schemeClr val="tx1"/>
                </a:solidFill>
                <a:latin typeface="Monaco" pitchFamily="2" charset="77"/>
              </a:rPr>
              <a:t> &lt;- </a:t>
            </a:r>
            <a:r>
              <a:rPr lang="en-US" sz="2500" dirty="0" err="1">
                <a:solidFill>
                  <a:schemeClr val="tx1"/>
                </a:solidFill>
                <a:latin typeface="Monaco" pitchFamily="2" charset="77"/>
              </a:rPr>
              <a:t>pmin</a:t>
            </a:r>
            <a:r>
              <a:rPr lang="en-US" sz="2500" dirty="0">
                <a:solidFill>
                  <a:schemeClr val="tx1"/>
                </a:solidFill>
                <a:latin typeface="Monaco" pitchFamily="2" charset="77"/>
              </a:rPr>
              <a:t>(p, p_0) / </a:t>
            </a:r>
          </a:p>
          <a:p>
            <a:r>
              <a:rPr lang="en-US" sz="2500" dirty="0">
                <a:solidFill>
                  <a:schemeClr val="tx1"/>
                </a:solidFill>
                <a:latin typeface="Monaco" pitchFamily="2" charset="77"/>
              </a:rPr>
              <a:t>             </a:t>
            </a:r>
            <a:r>
              <a:rPr lang="en-US" sz="2500" dirty="0" err="1">
                <a:solidFill>
                  <a:schemeClr val="tx1"/>
                </a:solidFill>
                <a:latin typeface="Monaco" pitchFamily="2" charset="77"/>
              </a:rPr>
              <a:t>ifelse</a:t>
            </a:r>
            <a:r>
              <a:rPr lang="en-US" sz="2500" dirty="0">
                <a:solidFill>
                  <a:schemeClr val="tx1"/>
                </a:solidFill>
                <a:latin typeface="Monaco" pitchFamily="2" charset="77"/>
              </a:rPr>
              <a:t>(exposure == 1, p, p_0) </a:t>
            </a:r>
          </a:p>
        </p:txBody>
      </p:sp>
      <p:sp>
        <p:nvSpPr>
          <p:cNvPr id="6" name="Rounded Rectangle 5">
            <a:extLst>
              <a:ext uri="{FF2B5EF4-FFF2-40B4-BE49-F238E27FC236}">
                <a16:creationId xmlns:a16="http://schemas.microsoft.com/office/drawing/2014/main" id="{5818319D-7D49-FF4B-B84E-48DCDC5CFF1E}"/>
              </a:ext>
            </a:extLst>
          </p:cNvPr>
          <p:cNvSpPr/>
          <p:nvPr/>
        </p:nvSpPr>
        <p:spPr>
          <a:xfrm>
            <a:off x="3340100" y="2438401"/>
            <a:ext cx="2400300" cy="46990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980FE7EE-503F-E544-9B29-971041D43B63}"/>
              </a:ext>
            </a:extLst>
          </p:cNvPr>
          <p:cNvSpPr/>
          <p:nvPr/>
        </p:nvSpPr>
        <p:spPr>
          <a:xfrm>
            <a:off x="5740400" y="2438401"/>
            <a:ext cx="495300" cy="46990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8875A31-8F06-1943-B5E5-47A85E18362D}"/>
              </a:ext>
            </a:extLst>
          </p:cNvPr>
          <p:cNvSpPr/>
          <p:nvPr/>
        </p:nvSpPr>
        <p:spPr>
          <a:xfrm>
            <a:off x="3340100" y="2825752"/>
            <a:ext cx="5626100" cy="46990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236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18" name="Group 317"/>
          <p:cNvGrpSpPr/>
          <p:nvPr/>
        </p:nvGrpSpPr>
        <p:grpSpPr>
          <a:xfrm>
            <a:off x="1248734" y="1194457"/>
            <a:ext cx="586767" cy="1309512"/>
            <a:chOff x="1986246" y="1325314"/>
            <a:chExt cx="440075" cy="982134"/>
          </a:xfrm>
        </p:grpSpPr>
        <p:grpSp>
          <p:nvGrpSpPr>
            <p:cNvPr id="319" name="Group 318"/>
            <p:cNvGrpSpPr/>
            <p:nvPr/>
          </p:nvGrpSpPr>
          <p:grpSpPr>
            <a:xfrm>
              <a:off x="2092152" y="1325314"/>
              <a:ext cx="274320" cy="982134"/>
              <a:chOff x="2092152" y="1325314"/>
              <a:chExt cx="274320" cy="982134"/>
            </a:xfrm>
          </p:grpSpPr>
          <p:grpSp>
            <p:nvGrpSpPr>
              <p:cNvPr id="321" name="Group 320"/>
              <p:cNvGrpSpPr/>
              <p:nvPr/>
            </p:nvGrpSpPr>
            <p:grpSpPr>
              <a:xfrm>
                <a:off x="2092152" y="1325314"/>
                <a:ext cx="274320" cy="982134"/>
                <a:chOff x="2692399" y="2184397"/>
                <a:chExt cx="274320" cy="982134"/>
              </a:xfrm>
            </p:grpSpPr>
            <p:sp>
              <p:nvSpPr>
                <p:cNvPr id="323" name="Oval 322"/>
                <p:cNvSpPr/>
                <p:nvPr/>
              </p:nvSpPr>
              <p:spPr bwMode="auto">
                <a:xfrm>
                  <a:off x="2692399" y="2184397"/>
                  <a:ext cx="274320" cy="274320"/>
                </a:xfrm>
                <a:prstGeom prst="ellipse">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4" name="Rectangle 323"/>
                <p:cNvSpPr/>
                <p:nvPr/>
              </p:nvSpPr>
              <p:spPr bwMode="auto">
                <a:xfrm>
                  <a:off x="2711026" y="2539997"/>
                  <a:ext cx="237067" cy="626534"/>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22" name="Heart 321"/>
              <p:cNvSpPr/>
              <p:nvPr/>
            </p:nvSpPr>
            <p:spPr bwMode="auto">
              <a:xfrm>
                <a:off x="2195831" y="1732032"/>
                <a:ext cx="130205" cy="128094"/>
              </a:xfrm>
              <a:prstGeom prst="heart">
                <a:avLst/>
              </a:prstGeom>
              <a:solidFill>
                <a:schemeClr val="accent3">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20" name="TextBox 319"/>
            <p:cNvSpPr txBox="1"/>
            <p:nvPr/>
          </p:nvSpPr>
          <p:spPr>
            <a:xfrm>
              <a:off x="1986246" y="1896566"/>
              <a:ext cx="440075" cy="346249"/>
            </a:xfrm>
            <a:prstGeom prst="rect">
              <a:avLst/>
            </a:prstGeom>
            <a:solidFill>
              <a:schemeClr val="accent6">
                <a:lumMod val="20000"/>
                <a:lumOff val="8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60000"/>
                      <a:lumOff val="40000"/>
                    </a:schemeClr>
                  </a:solidFill>
                </a:rPr>
                <a:t>0.1</a:t>
              </a:r>
            </a:p>
          </p:txBody>
        </p:sp>
      </p:grpSp>
      <p:grpSp>
        <p:nvGrpSpPr>
          <p:cNvPr id="325" name="Group 324"/>
          <p:cNvGrpSpPr/>
          <p:nvPr/>
        </p:nvGrpSpPr>
        <p:grpSpPr>
          <a:xfrm>
            <a:off x="2550589" y="1194457"/>
            <a:ext cx="642079" cy="1309512"/>
            <a:chOff x="2443590" y="1046266"/>
            <a:chExt cx="481559" cy="982134"/>
          </a:xfrm>
        </p:grpSpPr>
        <p:grpSp>
          <p:nvGrpSpPr>
            <p:cNvPr id="326" name="Group 325"/>
            <p:cNvGrpSpPr/>
            <p:nvPr/>
          </p:nvGrpSpPr>
          <p:grpSpPr>
            <a:xfrm>
              <a:off x="2443590" y="1046266"/>
              <a:ext cx="440075" cy="982134"/>
              <a:chOff x="2443590" y="1046266"/>
              <a:chExt cx="440075" cy="982134"/>
            </a:xfrm>
          </p:grpSpPr>
          <p:grpSp>
            <p:nvGrpSpPr>
              <p:cNvPr id="328" name="Group 327"/>
              <p:cNvGrpSpPr/>
              <p:nvPr/>
            </p:nvGrpSpPr>
            <p:grpSpPr>
              <a:xfrm>
                <a:off x="2538850" y="1046266"/>
                <a:ext cx="274320" cy="982134"/>
                <a:chOff x="2692399" y="2184397"/>
                <a:chExt cx="274320" cy="982134"/>
              </a:xfrm>
            </p:grpSpPr>
            <p:sp>
              <p:nvSpPr>
                <p:cNvPr id="330" name="Oval 329"/>
                <p:cNvSpPr/>
                <p:nvPr/>
              </p:nvSpPr>
              <p:spPr bwMode="auto">
                <a:xfrm>
                  <a:off x="2692399" y="2184397"/>
                  <a:ext cx="274320" cy="274320"/>
                </a:xfrm>
                <a:prstGeom prst="ellipse">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1" name="Rectangle 330"/>
                <p:cNvSpPr/>
                <p:nvPr/>
              </p:nvSpPr>
              <p:spPr bwMode="auto">
                <a:xfrm>
                  <a:off x="2711026" y="2539997"/>
                  <a:ext cx="237067" cy="626534"/>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29" name="TextBox 328"/>
              <p:cNvSpPr txBox="1"/>
              <p:nvPr/>
            </p:nvSpPr>
            <p:spPr>
              <a:xfrm>
                <a:off x="2443590" y="1527056"/>
                <a:ext cx="440075" cy="346249"/>
              </a:xfrm>
              <a:prstGeom prst="rect">
                <a:avLst/>
              </a:prstGeom>
              <a:solidFill>
                <a:schemeClr val="accent6">
                  <a:lumMod val="20000"/>
                  <a:lumOff val="8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40000"/>
                        <a:lumOff val="60000"/>
                      </a:schemeClr>
                    </a:solidFill>
                  </a:rPr>
                  <a:t>0.2</a:t>
                </a:r>
              </a:p>
            </p:txBody>
          </p:sp>
        </p:grpSp>
        <p:pic>
          <p:nvPicPr>
            <p:cNvPr id="327" name="Picture 326"/>
            <p:cNvPicPr>
              <a:picLocks noChangeAspect="1"/>
            </p:cNvPicPr>
            <p:nvPr/>
          </p:nvPicPr>
          <p:blipFill>
            <a:blip r:embed="rId3">
              <a:lum bright="70000" contrast="-70000"/>
            </a:blip>
            <a:stretch>
              <a:fillRect/>
            </a:stretch>
          </p:blipFill>
          <p:spPr>
            <a:xfrm>
              <a:off x="2725668" y="1134639"/>
              <a:ext cx="199481" cy="199481"/>
            </a:xfrm>
            <a:prstGeom prst="rect">
              <a:avLst/>
            </a:prstGeom>
          </p:spPr>
        </p:pic>
      </p:grpSp>
      <p:grpSp>
        <p:nvGrpSpPr>
          <p:cNvPr id="332" name="Group 331"/>
          <p:cNvGrpSpPr/>
          <p:nvPr/>
        </p:nvGrpSpPr>
        <p:grpSpPr>
          <a:xfrm>
            <a:off x="3801100" y="1019829"/>
            <a:ext cx="606810" cy="1484139"/>
            <a:chOff x="1046783" y="2062413"/>
            <a:chExt cx="455108" cy="1113104"/>
          </a:xfrm>
        </p:grpSpPr>
        <p:grpSp>
          <p:nvGrpSpPr>
            <p:cNvPr id="333" name="Group 332"/>
            <p:cNvGrpSpPr/>
            <p:nvPr/>
          </p:nvGrpSpPr>
          <p:grpSpPr>
            <a:xfrm>
              <a:off x="1072446" y="2193383"/>
              <a:ext cx="429445" cy="982134"/>
              <a:chOff x="1072446" y="2193383"/>
              <a:chExt cx="429445" cy="982134"/>
            </a:xfrm>
          </p:grpSpPr>
          <p:grpSp>
            <p:nvGrpSpPr>
              <p:cNvPr id="335" name="Group 334"/>
              <p:cNvGrpSpPr/>
              <p:nvPr/>
            </p:nvGrpSpPr>
            <p:grpSpPr>
              <a:xfrm>
                <a:off x="1152243" y="2193383"/>
                <a:ext cx="274320" cy="982134"/>
                <a:chOff x="2692399" y="2184397"/>
                <a:chExt cx="274320" cy="982134"/>
              </a:xfrm>
            </p:grpSpPr>
            <p:sp>
              <p:nvSpPr>
                <p:cNvPr id="337" name="Oval 336"/>
                <p:cNvSpPr/>
                <p:nvPr/>
              </p:nvSpPr>
              <p:spPr bwMode="auto">
                <a:xfrm>
                  <a:off x="2692399" y="2184397"/>
                  <a:ext cx="274320" cy="274320"/>
                </a:xfrm>
                <a:prstGeom prst="ellipse">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8" name="Rectangle 337"/>
                <p:cNvSpPr/>
                <p:nvPr/>
              </p:nvSpPr>
              <p:spPr bwMode="auto">
                <a:xfrm>
                  <a:off x="2711026" y="2539997"/>
                  <a:ext cx="237067" cy="626534"/>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36" name="TextBox 335"/>
              <p:cNvSpPr txBox="1"/>
              <p:nvPr/>
            </p:nvSpPr>
            <p:spPr>
              <a:xfrm>
                <a:off x="1072446" y="2673073"/>
                <a:ext cx="429445" cy="346249"/>
              </a:xfrm>
              <a:prstGeom prst="rect">
                <a:avLst/>
              </a:prstGeom>
              <a:solidFill>
                <a:schemeClr val="accent6">
                  <a:lumMod val="20000"/>
                  <a:lumOff val="8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60000"/>
                        <a:lumOff val="40000"/>
                      </a:schemeClr>
                    </a:solidFill>
                  </a:rPr>
                  <a:t>0.2</a:t>
                </a:r>
              </a:p>
            </p:txBody>
          </p:sp>
        </p:grpSp>
        <p:pic>
          <p:nvPicPr>
            <p:cNvPr id="334" name="Picture 333"/>
            <p:cNvPicPr>
              <a:picLocks noChangeAspect="1"/>
            </p:cNvPicPr>
            <p:nvPr/>
          </p:nvPicPr>
          <p:blipFill>
            <a:blip r:embed="rId4">
              <a:lum bright="70000" contrast="-70000"/>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1046783" y="2062413"/>
              <a:ext cx="393016" cy="309936"/>
            </a:xfrm>
            <a:prstGeom prst="rect">
              <a:avLst/>
            </a:prstGeom>
          </p:spPr>
        </p:pic>
      </p:grpSp>
      <p:grpSp>
        <p:nvGrpSpPr>
          <p:cNvPr id="339" name="Group 338"/>
          <p:cNvGrpSpPr/>
          <p:nvPr/>
        </p:nvGrpSpPr>
        <p:grpSpPr>
          <a:xfrm>
            <a:off x="5146328" y="1194458"/>
            <a:ext cx="621293" cy="1309512"/>
            <a:chOff x="2369299" y="2282762"/>
            <a:chExt cx="465970" cy="982134"/>
          </a:xfrm>
        </p:grpSpPr>
        <p:grpSp>
          <p:nvGrpSpPr>
            <p:cNvPr id="340" name="Group 339"/>
            <p:cNvGrpSpPr/>
            <p:nvPr/>
          </p:nvGrpSpPr>
          <p:grpSpPr>
            <a:xfrm>
              <a:off x="2460869" y="2282762"/>
              <a:ext cx="374400" cy="982134"/>
              <a:chOff x="587671" y="2548983"/>
              <a:chExt cx="374400" cy="982134"/>
            </a:xfrm>
          </p:grpSpPr>
          <p:grpSp>
            <p:nvGrpSpPr>
              <p:cNvPr id="342" name="Group 341"/>
              <p:cNvGrpSpPr/>
              <p:nvPr/>
            </p:nvGrpSpPr>
            <p:grpSpPr>
              <a:xfrm>
                <a:off x="587671" y="2548983"/>
                <a:ext cx="274320" cy="982134"/>
                <a:chOff x="2692399" y="2184397"/>
                <a:chExt cx="274320" cy="982134"/>
              </a:xfrm>
            </p:grpSpPr>
            <p:sp>
              <p:nvSpPr>
                <p:cNvPr id="346" name="Oval 345"/>
                <p:cNvSpPr/>
                <p:nvPr/>
              </p:nvSpPr>
              <p:spPr bwMode="auto">
                <a:xfrm>
                  <a:off x="2692399" y="2184397"/>
                  <a:ext cx="274320" cy="274320"/>
                </a:xfrm>
                <a:prstGeom prst="ellipse">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47" name="Rectangle 346"/>
                <p:cNvSpPr/>
                <p:nvPr/>
              </p:nvSpPr>
              <p:spPr bwMode="auto">
                <a:xfrm>
                  <a:off x="2711026" y="2539997"/>
                  <a:ext cx="237067" cy="626534"/>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343" name="Picture 342"/>
              <p:cNvPicPr>
                <a:picLocks noChangeAspect="1"/>
              </p:cNvPicPr>
              <p:nvPr/>
            </p:nvPicPr>
            <p:blipFill>
              <a:blip r:embed="rId3">
                <a:lum bright="70000" contrast="-70000"/>
              </a:blip>
              <a:stretch>
                <a:fillRect/>
              </a:stretch>
            </p:blipFill>
            <p:spPr>
              <a:xfrm>
                <a:off x="762590" y="2650430"/>
                <a:ext cx="199481" cy="199481"/>
              </a:xfrm>
              <a:prstGeom prst="rect">
                <a:avLst/>
              </a:prstGeom>
            </p:spPr>
          </p:pic>
          <p:sp>
            <p:nvSpPr>
              <p:cNvPr id="344" name="Rounded Rectangle 343"/>
              <p:cNvSpPr/>
              <p:nvPr/>
            </p:nvSpPr>
            <p:spPr bwMode="auto">
              <a:xfrm>
                <a:off x="741028" y="2633271"/>
                <a:ext cx="98700" cy="61674"/>
              </a:xfrm>
              <a:prstGeom prst="roundRect">
                <a:avLst/>
              </a:prstGeom>
              <a:noFill/>
              <a:ln w="12700" cap="flat" cmpd="sng" algn="ctr">
                <a:solidFill>
                  <a:schemeClr val="accent3">
                    <a:lumMod val="20000"/>
                    <a:lumOff val="80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45" name="Rounded Rectangle 344"/>
              <p:cNvSpPr/>
              <p:nvPr/>
            </p:nvSpPr>
            <p:spPr bwMode="auto">
              <a:xfrm>
                <a:off x="618909" y="2633271"/>
                <a:ext cx="98700" cy="61674"/>
              </a:xfrm>
              <a:prstGeom prst="roundRect">
                <a:avLst/>
              </a:prstGeom>
              <a:noFill/>
              <a:ln w="12700" cap="flat" cmpd="sng" algn="ctr">
                <a:solidFill>
                  <a:schemeClr val="accent3">
                    <a:lumMod val="20000"/>
                    <a:lumOff val="80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41" name="TextBox 340"/>
            <p:cNvSpPr txBox="1"/>
            <p:nvPr/>
          </p:nvSpPr>
          <p:spPr>
            <a:xfrm>
              <a:off x="2369299" y="2750694"/>
              <a:ext cx="440075" cy="346249"/>
            </a:xfrm>
            <a:prstGeom prst="rect">
              <a:avLst/>
            </a:prstGeom>
            <a:solidFill>
              <a:schemeClr val="accent6">
                <a:lumMod val="20000"/>
                <a:lumOff val="8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40000"/>
                      <a:lumOff val="60000"/>
                    </a:schemeClr>
                  </a:solidFill>
                </a:rPr>
                <a:t>0.3</a:t>
              </a:r>
            </a:p>
          </p:txBody>
        </p:sp>
      </p:grpSp>
      <p:grpSp>
        <p:nvGrpSpPr>
          <p:cNvPr id="348" name="Group 347"/>
          <p:cNvGrpSpPr/>
          <p:nvPr/>
        </p:nvGrpSpPr>
        <p:grpSpPr>
          <a:xfrm>
            <a:off x="6443706" y="1135656"/>
            <a:ext cx="586767" cy="1368312"/>
            <a:chOff x="1351526" y="1571676"/>
            <a:chExt cx="440075" cy="1026234"/>
          </a:xfrm>
        </p:grpSpPr>
        <p:grpSp>
          <p:nvGrpSpPr>
            <p:cNvPr id="349" name="Group 348"/>
            <p:cNvGrpSpPr/>
            <p:nvPr/>
          </p:nvGrpSpPr>
          <p:grpSpPr>
            <a:xfrm>
              <a:off x="1414123" y="1571676"/>
              <a:ext cx="353568" cy="1026234"/>
              <a:chOff x="1414123" y="1571676"/>
              <a:chExt cx="353568" cy="1026234"/>
            </a:xfrm>
          </p:grpSpPr>
          <p:grpSp>
            <p:nvGrpSpPr>
              <p:cNvPr id="351" name="Group 350"/>
              <p:cNvGrpSpPr/>
              <p:nvPr/>
            </p:nvGrpSpPr>
            <p:grpSpPr>
              <a:xfrm>
                <a:off x="1446433" y="1615776"/>
                <a:ext cx="274320" cy="982134"/>
                <a:chOff x="2692399" y="2184397"/>
                <a:chExt cx="274320" cy="982134"/>
              </a:xfrm>
            </p:grpSpPr>
            <p:sp>
              <p:nvSpPr>
                <p:cNvPr id="356" name="Oval 355"/>
                <p:cNvSpPr/>
                <p:nvPr/>
              </p:nvSpPr>
              <p:spPr bwMode="auto">
                <a:xfrm>
                  <a:off x="2692399" y="2184397"/>
                  <a:ext cx="274320" cy="274320"/>
                </a:xfrm>
                <a:prstGeom prst="ellipse">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57" name="Rectangle 356"/>
                <p:cNvSpPr/>
                <p:nvPr/>
              </p:nvSpPr>
              <p:spPr bwMode="auto">
                <a:xfrm>
                  <a:off x="2711026" y="2539997"/>
                  <a:ext cx="237067" cy="626534"/>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52" name="Teardrop 351"/>
              <p:cNvSpPr/>
              <p:nvPr/>
            </p:nvSpPr>
            <p:spPr bwMode="auto">
              <a:xfrm>
                <a:off x="1414123" y="1571676"/>
                <a:ext cx="175524" cy="127198"/>
              </a:xfrm>
              <a:prstGeom prst="teardrop">
                <a:avLst>
                  <a:gd name="adj" fmla="val 89157"/>
                </a:avLst>
              </a:prstGeom>
              <a:solidFill>
                <a:schemeClr val="tx2">
                  <a:lumMod val="10000"/>
                  <a:lumOff val="9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53" name="Teardrop 352"/>
              <p:cNvSpPr/>
              <p:nvPr/>
            </p:nvSpPr>
            <p:spPr bwMode="auto">
              <a:xfrm rot="16200000">
                <a:off x="1601742" y="1532925"/>
                <a:ext cx="127198" cy="204700"/>
              </a:xfrm>
              <a:prstGeom prst="teardrop">
                <a:avLst>
                  <a:gd name="adj" fmla="val 89157"/>
                </a:avLst>
              </a:prstGeom>
              <a:solidFill>
                <a:schemeClr val="tx2">
                  <a:lumMod val="10000"/>
                  <a:lumOff val="9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54" name="Rounded Rectangle 353"/>
              <p:cNvSpPr/>
              <p:nvPr/>
            </p:nvSpPr>
            <p:spPr bwMode="auto">
              <a:xfrm>
                <a:off x="1597000" y="1703314"/>
                <a:ext cx="98700" cy="61674"/>
              </a:xfrm>
              <a:prstGeom prst="roundRect">
                <a:avLst/>
              </a:prstGeom>
              <a:noFill/>
              <a:ln w="12700" cap="flat" cmpd="sng" algn="ctr">
                <a:solidFill>
                  <a:schemeClr val="accent3">
                    <a:lumMod val="20000"/>
                    <a:lumOff val="80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55" name="Rounded Rectangle 354"/>
              <p:cNvSpPr/>
              <p:nvPr/>
            </p:nvSpPr>
            <p:spPr bwMode="auto">
              <a:xfrm>
                <a:off x="1474881" y="1703314"/>
                <a:ext cx="98700" cy="61674"/>
              </a:xfrm>
              <a:prstGeom prst="roundRect">
                <a:avLst/>
              </a:prstGeom>
              <a:noFill/>
              <a:ln w="12700" cap="flat" cmpd="sng" algn="ctr">
                <a:solidFill>
                  <a:schemeClr val="accent3">
                    <a:lumMod val="20000"/>
                    <a:lumOff val="80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50" name="TextBox 349"/>
            <p:cNvSpPr txBox="1"/>
            <p:nvPr/>
          </p:nvSpPr>
          <p:spPr>
            <a:xfrm>
              <a:off x="1351526" y="2117189"/>
              <a:ext cx="440075" cy="346249"/>
            </a:xfrm>
            <a:prstGeom prst="rect">
              <a:avLst/>
            </a:prstGeom>
            <a:solidFill>
              <a:schemeClr val="accent6">
                <a:lumMod val="20000"/>
                <a:lumOff val="8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60000"/>
                      <a:lumOff val="40000"/>
                    </a:schemeClr>
                  </a:solidFill>
                </a:rPr>
                <a:t>0.6</a:t>
              </a:r>
            </a:p>
          </p:txBody>
        </p:sp>
      </p:grpSp>
      <p:grpSp>
        <p:nvGrpSpPr>
          <p:cNvPr id="358" name="Group 357"/>
          <p:cNvGrpSpPr/>
          <p:nvPr/>
        </p:nvGrpSpPr>
        <p:grpSpPr>
          <a:xfrm>
            <a:off x="7760827" y="1194456"/>
            <a:ext cx="586767" cy="1309512"/>
            <a:chOff x="1735907" y="2460562"/>
            <a:chExt cx="440075" cy="982134"/>
          </a:xfrm>
        </p:grpSpPr>
        <p:grpSp>
          <p:nvGrpSpPr>
            <p:cNvPr id="359" name="Group 358"/>
            <p:cNvGrpSpPr/>
            <p:nvPr/>
          </p:nvGrpSpPr>
          <p:grpSpPr>
            <a:xfrm>
              <a:off x="1826164" y="2460562"/>
              <a:ext cx="274320" cy="982134"/>
              <a:chOff x="2368178" y="2124654"/>
              <a:chExt cx="274320" cy="982134"/>
            </a:xfrm>
          </p:grpSpPr>
          <p:grpSp>
            <p:nvGrpSpPr>
              <p:cNvPr id="361" name="Group 360"/>
              <p:cNvGrpSpPr/>
              <p:nvPr/>
            </p:nvGrpSpPr>
            <p:grpSpPr>
              <a:xfrm>
                <a:off x="2368178" y="2124654"/>
                <a:ext cx="274320" cy="982134"/>
                <a:chOff x="2692399" y="2184397"/>
                <a:chExt cx="274320" cy="982134"/>
              </a:xfrm>
            </p:grpSpPr>
            <p:sp>
              <p:nvSpPr>
                <p:cNvPr id="374" name="Oval 373"/>
                <p:cNvSpPr/>
                <p:nvPr/>
              </p:nvSpPr>
              <p:spPr bwMode="auto">
                <a:xfrm>
                  <a:off x="2692399" y="2184397"/>
                  <a:ext cx="274320" cy="274320"/>
                </a:xfrm>
                <a:prstGeom prst="ellipse">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75" name="Rectangle 374"/>
                <p:cNvSpPr/>
                <p:nvPr/>
              </p:nvSpPr>
              <p:spPr bwMode="auto">
                <a:xfrm>
                  <a:off x="2711026" y="2539997"/>
                  <a:ext cx="237067" cy="626534"/>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62" name="Group 361"/>
              <p:cNvGrpSpPr/>
              <p:nvPr/>
            </p:nvGrpSpPr>
            <p:grpSpPr>
              <a:xfrm>
                <a:off x="2368178" y="2240639"/>
                <a:ext cx="274320" cy="113533"/>
                <a:chOff x="1237102" y="1657048"/>
                <a:chExt cx="1598445" cy="433900"/>
              </a:xfrm>
            </p:grpSpPr>
            <p:grpSp>
              <p:nvGrpSpPr>
                <p:cNvPr id="363" name="Group 362"/>
                <p:cNvGrpSpPr/>
                <p:nvPr/>
              </p:nvGrpSpPr>
              <p:grpSpPr>
                <a:xfrm>
                  <a:off x="1517980" y="1688757"/>
                  <a:ext cx="1070783" cy="402191"/>
                  <a:chOff x="1517980" y="1688757"/>
                  <a:chExt cx="1070783" cy="402191"/>
                </a:xfrm>
              </p:grpSpPr>
              <p:sp>
                <p:nvSpPr>
                  <p:cNvPr id="368" name="Oval 367"/>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69" name="Rectangle 368"/>
                  <p:cNvSpPr/>
                  <p:nvPr/>
                </p:nvSpPr>
                <p:spPr bwMode="auto">
                  <a:xfrm>
                    <a:off x="2399539" y="1688757"/>
                    <a:ext cx="189224" cy="394750"/>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70" name="Rectangle 369"/>
                  <p:cNvSpPr/>
                  <p:nvPr/>
                </p:nvSpPr>
                <p:spPr bwMode="auto">
                  <a:xfrm>
                    <a:off x="1517980" y="1696198"/>
                    <a:ext cx="189224" cy="394750"/>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71" name="Straight Connector 370"/>
                  <p:cNvCxnSpPr/>
                  <p:nvPr/>
                </p:nvCxnSpPr>
                <p:spPr bwMode="auto">
                  <a:xfrm>
                    <a:off x="1820562" y="1820562"/>
                    <a:ext cx="448962" cy="0"/>
                  </a:xfrm>
                  <a:prstGeom prst="line">
                    <a:avLst/>
                  </a:prstGeom>
                  <a:solidFill>
                    <a:schemeClr val="accent1"/>
                  </a:solidFill>
                  <a:ln w="6350" cap="flat" cmpd="sng" algn="ctr">
                    <a:solidFill>
                      <a:schemeClr val="accent3">
                        <a:lumMod val="20000"/>
                        <a:lumOff val="80000"/>
                      </a:schemeClr>
                    </a:solidFill>
                    <a:prstDash val="solid"/>
                    <a:round/>
                    <a:headEnd type="none" w="med" len="med"/>
                    <a:tailEnd type="none" w="med" len="med"/>
                  </a:ln>
                  <a:effectLst/>
                </p:spPr>
              </p:cxnSp>
              <p:cxnSp>
                <p:nvCxnSpPr>
                  <p:cNvPr id="372" name="Straight Connector 371"/>
                  <p:cNvCxnSpPr/>
                  <p:nvPr/>
                </p:nvCxnSpPr>
                <p:spPr bwMode="auto">
                  <a:xfrm>
                    <a:off x="1820562" y="1886132"/>
                    <a:ext cx="448962" cy="0"/>
                  </a:xfrm>
                  <a:prstGeom prst="line">
                    <a:avLst/>
                  </a:prstGeom>
                  <a:solidFill>
                    <a:schemeClr val="accent1"/>
                  </a:solidFill>
                  <a:ln w="6350" cap="flat" cmpd="sng" algn="ctr">
                    <a:solidFill>
                      <a:schemeClr val="accent3">
                        <a:lumMod val="20000"/>
                        <a:lumOff val="80000"/>
                      </a:schemeClr>
                    </a:solidFill>
                    <a:prstDash val="solid"/>
                    <a:round/>
                    <a:headEnd type="none" w="med" len="med"/>
                    <a:tailEnd type="none" w="med" len="med"/>
                  </a:ln>
                  <a:effectLst/>
                </p:spPr>
              </p:cxnSp>
              <p:cxnSp>
                <p:nvCxnSpPr>
                  <p:cNvPr id="373" name="Straight Connector 372"/>
                  <p:cNvCxnSpPr/>
                  <p:nvPr/>
                </p:nvCxnSpPr>
                <p:spPr bwMode="auto">
                  <a:xfrm>
                    <a:off x="1820562" y="1956487"/>
                    <a:ext cx="448962" cy="0"/>
                  </a:xfrm>
                  <a:prstGeom prst="line">
                    <a:avLst/>
                  </a:prstGeom>
                  <a:solidFill>
                    <a:schemeClr val="accent1"/>
                  </a:solidFill>
                  <a:ln w="6350" cap="flat" cmpd="sng" algn="ctr">
                    <a:solidFill>
                      <a:schemeClr val="accent3">
                        <a:lumMod val="20000"/>
                        <a:lumOff val="80000"/>
                      </a:schemeClr>
                    </a:solidFill>
                    <a:prstDash val="solid"/>
                    <a:round/>
                    <a:headEnd type="none" w="med" len="med"/>
                    <a:tailEnd type="none" w="med" len="med"/>
                  </a:ln>
                  <a:effectLst/>
                </p:spPr>
              </p:cxnSp>
            </p:grpSp>
            <p:cxnSp>
              <p:nvCxnSpPr>
                <p:cNvPr id="364" name="Straight Connector 363"/>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65" name="Straight Connector 364"/>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66" name="Straight Connector 365"/>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67" name="Straight Connector 366"/>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60" name="TextBox 359"/>
            <p:cNvSpPr txBox="1"/>
            <p:nvPr/>
          </p:nvSpPr>
          <p:spPr>
            <a:xfrm>
              <a:off x="1735907" y="2944992"/>
              <a:ext cx="440075" cy="346249"/>
            </a:xfrm>
            <a:prstGeom prst="rect">
              <a:avLst/>
            </a:prstGeom>
            <a:solidFill>
              <a:schemeClr val="accent6">
                <a:lumMod val="20000"/>
                <a:lumOff val="8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60000"/>
                      <a:lumOff val="40000"/>
                    </a:schemeClr>
                  </a:solidFill>
                </a:rPr>
                <a:t>0.7</a:t>
              </a:r>
            </a:p>
          </p:txBody>
        </p:sp>
      </p:grpSp>
      <p:grpSp>
        <p:nvGrpSpPr>
          <p:cNvPr id="376" name="Group 375"/>
          <p:cNvGrpSpPr/>
          <p:nvPr/>
        </p:nvGrpSpPr>
        <p:grpSpPr>
          <a:xfrm>
            <a:off x="9011813" y="1194456"/>
            <a:ext cx="586767" cy="1309512"/>
            <a:chOff x="504793" y="2548983"/>
            <a:chExt cx="440075" cy="982134"/>
          </a:xfrm>
        </p:grpSpPr>
        <p:grpSp>
          <p:nvGrpSpPr>
            <p:cNvPr id="377" name="Group 376"/>
            <p:cNvGrpSpPr/>
            <p:nvPr/>
          </p:nvGrpSpPr>
          <p:grpSpPr>
            <a:xfrm>
              <a:off x="504793" y="2548983"/>
              <a:ext cx="440075" cy="982134"/>
              <a:chOff x="504793" y="2548983"/>
              <a:chExt cx="440075" cy="982134"/>
            </a:xfrm>
          </p:grpSpPr>
          <p:grpSp>
            <p:nvGrpSpPr>
              <p:cNvPr id="379" name="Group 378"/>
              <p:cNvGrpSpPr/>
              <p:nvPr/>
            </p:nvGrpSpPr>
            <p:grpSpPr>
              <a:xfrm>
                <a:off x="587671" y="2548983"/>
                <a:ext cx="274320" cy="982134"/>
                <a:chOff x="2692399" y="2184397"/>
                <a:chExt cx="274320" cy="982134"/>
              </a:xfrm>
            </p:grpSpPr>
            <p:sp>
              <p:nvSpPr>
                <p:cNvPr id="381" name="Oval 38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82" name="Rectangle 38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80" name="TextBox 379"/>
              <p:cNvSpPr txBox="1"/>
              <p:nvPr/>
            </p:nvSpPr>
            <p:spPr>
              <a:xfrm>
                <a:off x="504793" y="3025115"/>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pic>
          <p:nvPicPr>
            <p:cNvPr id="378" name="Picture 377"/>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384" name="Group 383"/>
          <p:cNvGrpSpPr/>
          <p:nvPr/>
        </p:nvGrpSpPr>
        <p:grpSpPr>
          <a:xfrm>
            <a:off x="10432097" y="1194456"/>
            <a:ext cx="365760" cy="1309512"/>
            <a:chOff x="2692399" y="2184397"/>
            <a:chExt cx="274320" cy="982134"/>
          </a:xfrm>
        </p:grpSpPr>
        <p:sp>
          <p:nvSpPr>
            <p:cNvPr id="398" name="Oval 397"/>
            <p:cNvSpPr/>
            <p:nvPr/>
          </p:nvSpPr>
          <p:spPr bwMode="auto">
            <a:xfrm>
              <a:off x="2692399" y="2184397"/>
              <a:ext cx="274320" cy="274320"/>
            </a:xfrm>
            <a:prstGeom prst="ellipse">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9" name="Rectangle 398"/>
            <p:cNvSpPr/>
            <p:nvPr/>
          </p:nvSpPr>
          <p:spPr bwMode="auto">
            <a:xfrm>
              <a:off x="2711026" y="2539997"/>
              <a:ext cx="237067" cy="626534"/>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92" name="Oval 391"/>
          <p:cNvSpPr/>
          <p:nvPr/>
        </p:nvSpPr>
        <p:spPr bwMode="auto">
          <a:xfrm>
            <a:off x="10509998" y="1360166"/>
            <a:ext cx="218660" cy="137719"/>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3" name="Rectangle 392"/>
          <p:cNvSpPr/>
          <p:nvPr/>
        </p:nvSpPr>
        <p:spPr bwMode="auto">
          <a:xfrm>
            <a:off x="10698088" y="1360166"/>
            <a:ext cx="43299" cy="137719"/>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4" name="Rectangle 393"/>
          <p:cNvSpPr/>
          <p:nvPr/>
        </p:nvSpPr>
        <p:spPr bwMode="auto">
          <a:xfrm>
            <a:off x="10496368" y="1362762"/>
            <a:ext cx="43299" cy="137719"/>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95" name="Straight Connector 394"/>
          <p:cNvCxnSpPr/>
          <p:nvPr/>
        </p:nvCxnSpPr>
        <p:spPr bwMode="auto">
          <a:xfrm>
            <a:off x="10565606" y="1406149"/>
            <a:ext cx="102732" cy="0"/>
          </a:xfrm>
          <a:prstGeom prst="line">
            <a:avLst/>
          </a:prstGeom>
          <a:solidFill>
            <a:schemeClr val="accent1"/>
          </a:solidFill>
          <a:ln w="6350" cap="flat" cmpd="sng" algn="ctr">
            <a:solidFill>
              <a:schemeClr val="accent3">
                <a:lumMod val="20000"/>
                <a:lumOff val="80000"/>
              </a:schemeClr>
            </a:solidFill>
            <a:prstDash val="solid"/>
            <a:round/>
            <a:headEnd type="none" w="med" len="med"/>
            <a:tailEnd type="none" w="med" len="med"/>
          </a:ln>
          <a:effectLst/>
        </p:spPr>
      </p:cxnSp>
      <p:cxnSp>
        <p:nvCxnSpPr>
          <p:cNvPr id="396" name="Straight Connector 395"/>
          <p:cNvCxnSpPr/>
          <p:nvPr/>
        </p:nvCxnSpPr>
        <p:spPr bwMode="auto">
          <a:xfrm>
            <a:off x="10565606" y="1429025"/>
            <a:ext cx="102732" cy="0"/>
          </a:xfrm>
          <a:prstGeom prst="line">
            <a:avLst/>
          </a:prstGeom>
          <a:solidFill>
            <a:schemeClr val="accent1"/>
          </a:solidFill>
          <a:ln w="6350" cap="flat" cmpd="sng" algn="ctr">
            <a:solidFill>
              <a:schemeClr val="accent3">
                <a:lumMod val="20000"/>
                <a:lumOff val="80000"/>
              </a:schemeClr>
            </a:solidFill>
            <a:prstDash val="solid"/>
            <a:round/>
            <a:headEnd type="none" w="med" len="med"/>
            <a:tailEnd type="none" w="med" len="med"/>
          </a:ln>
          <a:effectLst/>
        </p:spPr>
      </p:cxnSp>
      <p:cxnSp>
        <p:nvCxnSpPr>
          <p:cNvPr id="397" name="Straight Connector 396"/>
          <p:cNvCxnSpPr/>
          <p:nvPr/>
        </p:nvCxnSpPr>
        <p:spPr bwMode="auto">
          <a:xfrm>
            <a:off x="10565606" y="1453569"/>
            <a:ext cx="102732" cy="0"/>
          </a:xfrm>
          <a:prstGeom prst="line">
            <a:avLst/>
          </a:prstGeom>
          <a:solidFill>
            <a:schemeClr val="accent1"/>
          </a:solidFill>
          <a:ln w="6350" cap="flat" cmpd="sng" algn="ctr">
            <a:solidFill>
              <a:schemeClr val="accent3">
                <a:lumMod val="20000"/>
                <a:lumOff val="80000"/>
              </a:schemeClr>
            </a:solidFill>
            <a:prstDash val="solid"/>
            <a:round/>
            <a:headEnd type="none" w="med" len="med"/>
            <a:tailEnd type="none" w="med" len="med"/>
          </a:ln>
          <a:effectLst/>
        </p:spPr>
      </p:cxnSp>
      <p:cxnSp>
        <p:nvCxnSpPr>
          <p:cNvPr id="386" name="Straight Connector 385"/>
          <p:cNvCxnSpPr/>
          <p:nvPr/>
        </p:nvCxnSpPr>
        <p:spPr bwMode="auto">
          <a:xfrm flipV="1">
            <a:off x="10681555" y="1360165"/>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87" name="Picture 386"/>
          <p:cNvPicPr>
            <a:picLocks noChangeAspect="1"/>
          </p:cNvPicPr>
          <p:nvPr/>
        </p:nvPicPr>
        <p:blipFill>
          <a:blip r:embed="rId3">
            <a:lum bright="70000" contrast="-70000"/>
          </a:blip>
          <a:stretch>
            <a:fillRect/>
          </a:stretch>
        </p:blipFill>
        <p:spPr>
          <a:xfrm>
            <a:off x="10671790" y="1327755"/>
            <a:ext cx="265975" cy="265975"/>
          </a:xfrm>
          <a:prstGeom prst="rect">
            <a:avLst/>
          </a:prstGeom>
        </p:spPr>
      </p:pic>
      <p:cxnSp>
        <p:nvCxnSpPr>
          <p:cNvPr id="388" name="Straight Connector 387"/>
          <p:cNvCxnSpPr/>
          <p:nvPr/>
        </p:nvCxnSpPr>
        <p:spPr bwMode="auto">
          <a:xfrm flipV="1">
            <a:off x="10686267" y="1381636"/>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89" name="Straight Connector 388"/>
          <p:cNvCxnSpPr/>
          <p:nvPr/>
        </p:nvCxnSpPr>
        <p:spPr bwMode="auto">
          <a:xfrm flipH="1" flipV="1">
            <a:off x="10432098" y="1349103"/>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0" name="Straight Connector 389"/>
          <p:cNvCxnSpPr/>
          <p:nvPr/>
        </p:nvCxnSpPr>
        <p:spPr bwMode="auto">
          <a:xfrm flipH="1" flipV="1">
            <a:off x="10432098" y="1381637"/>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91" name="TextBox 390"/>
          <p:cNvSpPr txBox="1"/>
          <p:nvPr/>
        </p:nvSpPr>
        <p:spPr>
          <a:xfrm>
            <a:off x="10318274" y="1814399"/>
            <a:ext cx="586767" cy="461665"/>
          </a:xfrm>
          <a:prstGeom prst="rect">
            <a:avLst/>
          </a:prstGeom>
          <a:solidFill>
            <a:schemeClr val="accent6">
              <a:lumMod val="20000"/>
              <a:lumOff val="8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40000"/>
                    <a:lumOff val="60000"/>
                  </a:schemeClr>
                </a:solidFill>
              </a:rPr>
              <a:t>0.9</a:t>
            </a:r>
          </a:p>
        </p:txBody>
      </p:sp>
      <p:grpSp>
        <p:nvGrpSpPr>
          <p:cNvPr id="400" name="Group 399"/>
          <p:cNvGrpSpPr/>
          <p:nvPr/>
        </p:nvGrpSpPr>
        <p:grpSpPr>
          <a:xfrm>
            <a:off x="1303644" y="3170581"/>
            <a:ext cx="572593" cy="1309512"/>
            <a:chOff x="6123576" y="2289538"/>
            <a:chExt cx="429445" cy="982134"/>
          </a:xfrm>
        </p:grpSpPr>
        <p:grpSp>
          <p:nvGrpSpPr>
            <p:cNvPr id="401" name="Group 400"/>
            <p:cNvGrpSpPr/>
            <p:nvPr/>
          </p:nvGrpSpPr>
          <p:grpSpPr>
            <a:xfrm>
              <a:off x="6187190" y="2289538"/>
              <a:ext cx="274320" cy="982134"/>
              <a:chOff x="2692399" y="2184397"/>
              <a:chExt cx="274320" cy="982134"/>
            </a:xfrm>
            <a:solidFill>
              <a:schemeClr val="accent4"/>
            </a:solidFill>
          </p:grpSpPr>
          <p:sp>
            <p:nvSpPr>
              <p:cNvPr id="406" name="Oval 405"/>
              <p:cNvSpPr/>
              <p:nvPr/>
            </p:nvSpPr>
            <p:spPr bwMode="auto">
              <a:xfrm>
                <a:off x="2692399" y="2184397"/>
                <a:ext cx="274320" cy="274320"/>
              </a:xfrm>
              <a:prstGeom prst="ellipse">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07" name="Rectangle 406"/>
              <p:cNvSpPr/>
              <p:nvPr/>
            </p:nvSpPr>
            <p:spPr bwMode="auto">
              <a:xfrm>
                <a:off x="2711026" y="2539997"/>
                <a:ext cx="237067" cy="626534"/>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402" name="Lightning Bolt 401"/>
            <p:cNvSpPr/>
            <p:nvPr/>
          </p:nvSpPr>
          <p:spPr bwMode="auto">
            <a:xfrm>
              <a:off x="6297928" y="2322183"/>
              <a:ext cx="57556" cy="81810"/>
            </a:xfrm>
            <a:prstGeom prst="lightningBolt">
              <a:avLst/>
            </a:prstGeom>
            <a:solidFill>
              <a:schemeClr val="accent3">
                <a:lumMod val="20000"/>
                <a:lumOff val="80000"/>
              </a:schemeClr>
            </a:solidFill>
            <a:ln w="12700" cap="flat" cmpd="sng" algn="ctr">
              <a:solidFill>
                <a:schemeClr val="accent3">
                  <a:lumMod val="20000"/>
                  <a:lumOff val="80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03" name="TextBox 402"/>
            <p:cNvSpPr txBox="1"/>
            <p:nvPr/>
          </p:nvSpPr>
          <p:spPr>
            <a:xfrm>
              <a:off x="6123576" y="2790693"/>
              <a:ext cx="429445" cy="346249"/>
            </a:xfrm>
            <a:prstGeom prst="rect">
              <a:avLst/>
            </a:prstGeom>
            <a:solidFill>
              <a:schemeClr val="accent6">
                <a:lumMod val="20000"/>
                <a:lumOff val="8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60000"/>
                      <a:lumOff val="40000"/>
                    </a:schemeClr>
                  </a:solidFill>
                </a:rPr>
                <a:t>0.1</a:t>
              </a:r>
            </a:p>
          </p:txBody>
        </p:sp>
        <p:sp>
          <p:nvSpPr>
            <p:cNvPr id="404" name="Oval 403"/>
            <p:cNvSpPr/>
            <p:nvPr/>
          </p:nvSpPr>
          <p:spPr bwMode="auto">
            <a:xfrm>
              <a:off x="6341991" y="2385857"/>
              <a:ext cx="91440" cy="91440"/>
            </a:xfrm>
            <a:prstGeom prst="ellipse">
              <a:avLst/>
            </a:prstGeom>
            <a:noFill/>
            <a:ln w="12700" cap="flat" cmpd="sng" algn="ctr">
              <a:solidFill>
                <a:schemeClr val="accent3">
                  <a:lumMod val="20000"/>
                  <a:lumOff val="80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05" name="Oval 404"/>
            <p:cNvSpPr/>
            <p:nvPr/>
          </p:nvSpPr>
          <p:spPr bwMode="auto">
            <a:xfrm>
              <a:off x="6224679" y="2385857"/>
              <a:ext cx="91440" cy="91440"/>
            </a:xfrm>
            <a:prstGeom prst="ellipse">
              <a:avLst/>
            </a:prstGeom>
            <a:noFill/>
            <a:ln w="12700" cap="flat" cmpd="sng" algn="ctr">
              <a:solidFill>
                <a:schemeClr val="accent3">
                  <a:lumMod val="20000"/>
                  <a:lumOff val="80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08" name="Group 407"/>
          <p:cNvGrpSpPr/>
          <p:nvPr/>
        </p:nvGrpSpPr>
        <p:grpSpPr>
          <a:xfrm>
            <a:off x="2602055" y="3170581"/>
            <a:ext cx="586767" cy="1309512"/>
            <a:chOff x="6493470" y="3205812"/>
            <a:chExt cx="440075" cy="982134"/>
          </a:xfrm>
        </p:grpSpPr>
        <p:grpSp>
          <p:nvGrpSpPr>
            <p:cNvPr id="409" name="Group 408"/>
            <p:cNvGrpSpPr/>
            <p:nvPr/>
          </p:nvGrpSpPr>
          <p:grpSpPr>
            <a:xfrm>
              <a:off x="6493470" y="3205812"/>
              <a:ext cx="440075" cy="982134"/>
              <a:chOff x="6493470" y="3205812"/>
              <a:chExt cx="440075" cy="982134"/>
            </a:xfrm>
          </p:grpSpPr>
          <p:grpSp>
            <p:nvGrpSpPr>
              <p:cNvPr id="413" name="Group 412"/>
              <p:cNvGrpSpPr/>
              <p:nvPr/>
            </p:nvGrpSpPr>
            <p:grpSpPr>
              <a:xfrm>
                <a:off x="6552961" y="3205812"/>
                <a:ext cx="274320" cy="982134"/>
                <a:chOff x="2692399" y="2184397"/>
                <a:chExt cx="274320" cy="982134"/>
              </a:xfrm>
              <a:solidFill>
                <a:schemeClr val="accent4"/>
              </a:solidFill>
            </p:grpSpPr>
            <p:sp>
              <p:nvSpPr>
                <p:cNvPr id="415" name="Oval 414"/>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16" name="Rectangle 415"/>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414" name="TextBox 413"/>
              <p:cNvSpPr txBox="1"/>
              <p:nvPr/>
            </p:nvSpPr>
            <p:spPr>
              <a:xfrm>
                <a:off x="6493470" y="367022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410" name="Picture 409"/>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a:ln>
              <a:noFill/>
            </a:ln>
          </p:spPr>
        </p:pic>
        <p:sp>
          <p:nvSpPr>
            <p:cNvPr id="411" name="Rounded Rectangle 410"/>
            <p:cNvSpPr/>
            <p:nvPr/>
          </p:nvSpPr>
          <p:spPr bwMode="auto">
            <a:xfrm>
              <a:off x="6698589"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12" name="Rounded Rectangle 411"/>
            <p:cNvSpPr/>
            <p:nvPr/>
          </p:nvSpPr>
          <p:spPr bwMode="auto">
            <a:xfrm>
              <a:off x="6576470"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17" name="Group 416"/>
          <p:cNvGrpSpPr/>
          <p:nvPr/>
        </p:nvGrpSpPr>
        <p:grpSpPr>
          <a:xfrm>
            <a:off x="3793105" y="3080378"/>
            <a:ext cx="613177" cy="1399714"/>
            <a:chOff x="6966521" y="2595951"/>
            <a:chExt cx="459883" cy="1049786"/>
          </a:xfrm>
        </p:grpSpPr>
        <p:grpSp>
          <p:nvGrpSpPr>
            <p:cNvPr id="418" name="Group 417"/>
            <p:cNvGrpSpPr/>
            <p:nvPr/>
          </p:nvGrpSpPr>
          <p:grpSpPr>
            <a:xfrm>
              <a:off x="6986329" y="2663603"/>
              <a:ext cx="440075" cy="982134"/>
              <a:chOff x="6986329" y="2663603"/>
              <a:chExt cx="440075" cy="982134"/>
            </a:xfrm>
          </p:grpSpPr>
          <p:grpSp>
            <p:nvGrpSpPr>
              <p:cNvPr id="420" name="Group 419"/>
              <p:cNvGrpSpPr/>
              <p:nvPr/>
            </p:nvGrpSpPr>
            <p:grpSpPr>
              <a:xfrm>
                <a:off x="7070554" y="2663603"/>
                <a:ext cx="274320" cy="982134"/>
                <a:chOff x="2692399" y="2184397"/>
                <a:chExt cx="274320" cy="982134"/>
              </a:xfrm>
              <a:solidFill>
                <a:schemeClr val="accent4"/>
              </a:solidFill>
            </p:grpSpPr>
            <p:sp>
              <p:nvSpPr>
                <p:cNvPr id="422" name="Oval 421"/>
                <p:cNvSpPr/>
                <p:nvPr/>
              </p:nvSpPr>
              <p:spPr bwMode="auto">
                <a:xfrm>
                  <a:off x="2692399" y="2184397"/>
                  <a:ext cx="274320" cy="274320"/>
                </a:xfrm>
                <a:prstGeom prst="ellipse">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3" name="Rectangle 422"/>
                <p:cNvSpPr/>
                <p:nvPr/>
              </p:nvSpPr>
              <p:spPr bwMode="auto">
                <a:xfrm>
                  <a:off x="2711026" y="2539997"/>
                  <a:ext cx="237067" cy="626534"/>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421" name="TextBox 420"/>
              <p:cNvSpPr txBox="1"/>
              <p:nvPr/>
            </p:nvSpPr>
            <p:spPr>
              <a:xfrm>
                <a:off x="6986329" y="3160744"/>
                <a:ext cx="440075" cy="346249"/>
              </a:xfrm>
              <a:prstGeom prst="rect">
                <a:avLst/>
              </a:prstGeom>
              <a:solidFill>
                <a:schemeClr val="accent6">
                  <a:lumMod val="20000"/>
                  <a:lumOff val="8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60000"/>
                        <a:lumOff val="40000"/>
                      </a:schemeClr>
                    </a:solidFill>
                  </a:rPr>
                  <a:t>0.2</a:t>
                </a:r>
                <a:endParaRPr lang="en-US" sz="2400" dirty="0">
                  <a:solidFill>
                    <a:schemeClr val="accent6">
                      <a:lumMod val="60000"/>
                      <a:lumOff val="40000"/>
                    </a:schemeClr>
                  </a:solidFill>
                </a:endParaRPr>
              </a:p>
            </p:txBody>
          </p:sp>
        </p:grpSp>
        <p:pic>
          <p:nvPicPr>
            <p:cNvPr id="419" name="Picture 418"/>
            <p:cNvPicPr>
              <a:picLocks noChangeAspect="1"/>
            </p:cNvPicPr>
            <p:nvPr/>
          </p:nvPicPr>
          <p:blipFill>
            <a:blip r:embed="rId7">
              <a:lum bright="70000" contrast="-70000"/>
            </a:blip>
            <a:stretch>
              <a:fillRect/>
            </a:stretch>
          </p:blipFill>
          <p:spPr>
            <a:xfrm>
              <a:off x="6966521" y="2595951"/>
              <a:ext cx="425507" cy="356238"/>
            </a:xfrm>
            <a:prstGeom prst="rect">
              <a:avLst/>
            </a:prstGeom>
          </p:spPr>
        </p:pic>
      </p:grpSp>
      <p:grpSp>
        <p:nvGrpSpPr>
          <p:cNvPr id="424" name="Group 423"/>
          <p:cNvGrpSpPr/>
          <p:nvPr/>
        </p:nvGrpSpPr>
        <p:grpSpPr>
          <a:xfrm>
            <a:off x="5131249" y="3170582"/>
            <a:ext cx="592275" cy="1309512"/>
            <a:chOff x="7105323" y="1332018"/>
            <a:chExt cx="444206" cy="982134"/>
          </a:xfrm>
        </p:grpSpPr>
        <p:grpSp>
          <p:nvGrpSpPr>
            <p:cNvPr id="425" name="Group 424"/>
            <p:cNvGrpSpPr/>
            <p:nvPr/>
          </p:nvGrpSpPr>
          <p:grpSpPr>
            <a:xfrm>
              <a:off x="7175129" y="1332018"/>
              <a:ext cx="374400" cy="982134"/>
              <a:chOff x="587671" y="2548983"/>
              <a:chExt cx="374400" cy="982134"/>
            </a:xfrm>
          </p:grpSpPr>
          <p:grpSp>
            <p:nvGrpSpPr>
              <p:cNvPr id="427" name="Group 426"/>
              <p:cNvGrpSpPr/>
              <p:nvPr/>
            </p:nvGrpSpPr>
            <p:grpSpPr>
              <a:xfrm>
                <a:off x="587671" y="2548983"/>
                <a:ext cx="274320" cy="982134"/>
                <a:chOff x="2692399" y="2184397"/>
                <a:chExt cx="274320" cy="982134"/>
              </a:xfrm>
            </p:grpSpPr>
            <p:sp>
              <p:nvSpPr>
                <p:cNvPr id="431" name="Oval 430"/>
                <p:cNvSpPr/>
                <p:nvPr/>
              </p:nvSpPr>
              <p:spPr bwMode="auto">
                <a:xfrm>
                  <a:off x="2692399" y="2184397"/>
                  <a:ext cx="274320" cy="274320"/>
                </a:xfrm>
                <a:prstGeom prst="ellipse">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32" name="Rectangle 431"/>
                <p:cNvSpPr/>
                <p:nvPr/>
              </p:nvSpPr>
              <p:spPr bwMode="auto">
                <a:xfrm>
                  <a:off x="2711026" y="2539997"/>
                  <a:ext cx="237067" cy="626534"/>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428" name="Picture 427"/>
              <p:cNvPicPr>
                <a:picLocks noChangeAspect="1"/>
              </p:cNvPicPr>
              <p:nvPr/>
            </p:nvPicPr>
            <p:blipFill>
              <a:blip r:embed="rId3">
                <a:lum bright="70000" contrast="-70000"/>
              </a:blip>
              <a:stretch>
                <a:fillRect/>
              </a:stretch>
            </p:blipFill>
            <p:spPr>
              <a:xfrm>
                <a:off x="762590" y="2650430"/>
                <a:ext cx="199481" cy="199481"/>
              </a:xfrm>
              <a:prstGeom prst="rect">
                <a:avLst/>
              </a:prstGeom>
            </p:spPr>
          </p:pic>
          <p:sp>
            <p:nvSpPr>
              <p:cNvPr id="429" name="Rounded Rectangle 428"/>
              <p:cNvSpPr/>
              <p:nvPr/>
            </p:nvSpPr>
            <p:spPr bwMode="auto">
              <a:xfrm>
                <a:off x="741028" y="2633271"/>
                <a:ext cx="98700" cy="61674"/>
              </a:xfrm>
              <a:prstGeom prst="roundRect">
                <a:avLst/>
              </a:prstGeom>
              <a:noFill/>
              <a:ln w="12700" cap="flat" cmpd="sng" algn="ctr">
                <a:solidFill>
                  <a:schemeClr val="accent3">
                    <a:lumMod val="20000"/>
                    <a:lumOff val="80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30" name="Rounded Rectangle 429"/>
              <p:cNvSpPr/>
              <p:nvPr/>
            </p:nvSpPr>
            <p:spPr bwMode="auto">
              <a:xfrm>
                <a:off x="618909" y="2633271"/>
                <a:ext cx="98700" cy="61674"/>
              </a:xfrm>
              <a:prstGeom prst="roundRect">
                <a:avLst/>
              </a:prstGeom>
              <a:noFill/>
              <a:ln w="12700" cap="flat" cmpd="sng" algn="ctr">
                <a:solidFill>
                  <a:schemeClr val="accent3">
                    <a:lumMod val="20000"/>
                    <a:lumOff val="80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426" name="TextBox 425"/>
            <p:cNvSpPr txBox="1"/>
            <p:nvPr/>
          </p:nvSpPr>
          <p:spPr>
            <a:xfrm>
              <a:off x="7105323" y="1815606"/>
              <a:ext cx="440075" cy="346249"/>
            </a:xfrm>
            <a:prstGeom prst="rect">
              <a:avLst/>
            </a:prstGeom>
            <a:solidFill>
              <a:schemeClr val="accent6">
                <a:lumMod val="20000"/>
                <a:lumOff val="8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40000"/>
                      <a:lumOff val="60000"/>
                    </a:schemeClr>
                  </a:solidFill>
                </a:rPr>
                <a:t>0.3</a:t>
              </a:r>
            </a:p>
          </p:txBody>
        </p:sp>
      </p:grpSp>
      <p:grpSp>
        <p:nvGrpSpPr>
          <p:cNvPr id="433" name="Group 432"/>
          <p:cNvGrpSpPr/>
          <p:nvPr/>
        </p:nvGrpSpPr>
        <p:grpSpPr>
          <a:xfrm>
            <a:off x="6474763" y="3111781"/>
            <a:ext cx="586767" cy="1368312"/>
            <a:chOff x="5275665" y="1375098"/>
            <a:chExt cx="440075" cy="1026234"/>
          </a:xfrm>
        </p:grpSpPr>
        <p:grpSp>
          <p:nvGrpSpPr>
            <p:cNvPr id="434" name="Group 433"/>
            <p:cNvGrpSpPr/>
            <p:nvPr/>
          </p:nvGrpSpPr>
          <p:grpSpPr>
            <a:xfrm>
              <a:off x="5305142" y="1375098"/>
              <a:ext cx="353568" cy="1026234"/>
              <a:chOff x="1414123" y="1571676"/>
              <a:chExt cx="353568" cy="1026234"/>
            </a:xfrm>
          </p:grpSpPr>
          <p:grpSp>
            <p:nvGrpSpPr>
              <p:cNvPr id="436" name="Group 435"/>
              <p:cNvGrpSpPr/>
              <p:nvPr/>
            </p:nvGrpSpPr>
            <p:grpSpPr>
              <a:xfrm>
                <a:off x="1446433" y="1615776"/>
                <a:ext cx="274320" cy="982134"/>
                <a:chOff x="2692399" y="2184397"/>
                <a:chExt cx="274320" cy="982134"/>
              </a:xfrm>
            </p:grpSpPr>
            <p:sp>
              <p:nvSpPr>
                <p:cNvPr id="441" name="Oval 440"/>
                <p:cNvSpPr/>
                <p:nvPr/>
              </p:nvSpPr>
              <p:spPr bwMode="auto">
                <a:xfrm>
                  <a:off x="2692399" y="2184397"/>
                  <a:ext cx="274320" cy="274320"/>
                </a:xfrm>
                <a:prstGeom prst="ellipse">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42" name="Rectangle 441"/>
                <p:cNvSpPr/>
                <p:nvPr/>
              </p:nvSpPr>
              <p:spPr bwMode="auto">
                <a:xfrm>
                  <a:off x="2711026" y="2539997"/>
                  <a:ext cx="237067" cy="626534"/>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437" name="Teardrop 436"/>
              <p:cNvSpPr/>
              <p:nvPr/>
            </p:nvSpPr>
            <p:spPr bwMode="auto">
              <a:xfrm>
                <a:off x="1414123" y="1571676"/>
                <a:ext cx="175524" cy="127198"/>
              </a:xfrm>
              <a:prstGeom prst="teardrop">
                <a:avLst>
                  <a:gd name="adj" fmla="val 89157"/>
                </a:avLst>
              </a:prstGeom>
              <a:solidFill>
                <a:schemeClr val="bg2">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38" name="Teardrop 437"/>
              <p:cNvSpPr/>
              <p:nvPr/>
            </p:nvSpPr>
            <p:spPr bwMode="auto">
              <a:xfrm rot="16200000">
                <a:off x="1601742" y="1532925"/>
                <a:ext cx="127198" cy="204700"/>
              </a:xfrm>
              <a:prstGeom prst="teardrop">
                <a:avLst>
                  <a:gd name="adj" fmla="val 89157"/>
                </a:avLst>
              </a:prstGeom>
              <a:solidFill>
                <a:schemeClr val="bg2">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39" name="Rounded Rectangle 438"/>
              <p:cNvSpPr/>
              <p:nvPr/>
            </p:nvSpPr>
            <p:spPr bwMode="auto">
              <a:xfrm>
                <a:off x="1597000" y="1703314"/>
                <a:ext cx="98700" cy="61674"/>
              </a:xfrm>
              <a:prstGeom prst="roundRect">
                <a:avLst/>
              </a:prstGeom>
              <a:noFill/>
              <a:ln w="12700" cap="flat" cmpd="sng" algn="ctr">
                <a:solidFill>
                  <a:schemeClr val="accent3">
                    <a:lumMod val="20000"/>
                    <a:lumOff val="80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40" name="Rounded Rectangle 439"/>
              <p:cNvSpPr/>
              <p:nvPr/>
            </p:nvSpPr>
            <p:spPr bwMode="auto">
              <a:xfrm>
                <a:off x="1474881" y="1703314"/>
                <a:ext cx="98700" cy="61674"/>
              </a:xfrm>
              <a:prstGeom prst="roundRect">
                <a:avLst/>
              </a:prstGeom>
              <a:noFill/>
              <a:ln w="12700" cap="flat" cmpd="sng" algn="ctr">
                <a:solidFill>
                  <a:schemeClr val="accent3">
                    <a:lumMod val="20000"/>
                    <a:lumOff val="80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435" name="TextBox 434"/>
            <p:cNvSpPr txBox="1"/>
            <p:nvPr/>
          </p:nvSpPr>
          <p:spPr>
            <a:xfrm>
              <a:off x="5275665" y="1920693"/>
              <a:ext cx="440075" cy="346249"/>
            </a:xfrm>
            <a:prstGeom prst="rect">
              <a:avLst/>
            </a:prstGeom>
            <a:solidFill>
              <a:schemeClr val="accent6">
                <a:lumMod val="20000"/>
                <a:lumOff val="8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60000"/>
                      <a:lumOff val="40000"/>
                    </a:schemeClr>
                  </a:solidFill>
                </a:rPr>
                <a:t>0.6</a:t>
              </a:r>
            </a:p>
          </p:txBody>
        </p:sp>
      </p:grpSp>
      <p:grpSp>
        <p:nvGrpSpPr>
          <p:cNvPr id="443" name="Group 442"/>
          <p:cNvGrpSpPr/>
          <p:nvPr/>
        </p:nvGrpSpPr>
        <p:grpSpPr>
          <a:xfrm>
            <a:off x="7755749" y="3170580"/>
            <a:ext cx="586767" cy="1309512"/>
            <a:chOff x="5527235" y="2492898"/>
            <a:chExt cx="440075" cy="982134"/>
          </a:xfrm>
        </p:grpSpPr>
        <p:grpSp>
          <p:nvGrpSpPr>
            <p:cNvPr id="444" name="Group 443"/>
            <p:cNvGrpSpPr/>
            <p:nvPr/>
          </p:nvGrpSpPr>
          <p:grpSpPr>
            <a:xfrm>
              <a:off x="5600427" y="2492898"/>
              <a:ext cx="274320" cy="982134"/>
              <a:chOff x="2368178" y="2124654"/>
              <a:chExt cx="274320" cy="982134"/>
            </a:xfrm>
          </p:grpSpPr>
          <p:grpSp>
            <p:nvGrpSpPr>
              <p:cNvPr id="446" name="Group 445"/>
              <p:cNvGrpSpPr/>
              <p:nvPr/>
            </p:nvGrpSpPr>
            <p:grpSpPr>
              <a:xfrm>
                <a:off x="2368178" y="2124654"/>
                <a:ext cx="274320" cy="982134"/>
                <a:chOff x="2692399" y="2184397"/>
                <a:chExt cx="274320" cy="982134"/>
              </a:xfrm>
            </p:grpSpPr>
            <p:sp>
              <p:nvSpPr>
                <p:cNvPr id="459" name="Oval 458"/>
                <p:cNvSpPr/>
                <p:nvPr/>
              </p:nvSpPr>
              <p:spPr bwMode="auto">
                <a:xfrm>
                  <a:off x="2692399" y="2184397"/>
                  <a:ext cx="274320" cy="274320"/>
                </a:xfrm>
                <a:prstGeom prst="ellipse">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60" name="Rectangle 459"/>
                <p:cNvSpPr/>
                <p:nvPr/>
              </p:nvSpPr>
              <p:spPr bwMode="auto">
                <a:xfrm>
                  <a:off x="2711026" y="2539997"/>
                  <a:ext cx="237067" cy="626534"/>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47" name="Group 446"/>
              <p:cNvGrpSpPr/>
              <p:nvPr/>
            </p:nvGrpSpPr>
            <p:grpSpPr>
              <a:xfrm>
                <a:off x="2368178" y="2240639"/>
                <a:ext cx="274320" cy="113533"/>
                <a:chOff x="1237102" y="1657048"/>
                <a:chExt cx="1598445" cy="433900"/>
              </a:xfrm>
            </p:grpSpPr>
            <p:grpSp>
              <p:nvGrpSpPr>
                <p:cNvPr id="448" name="Group 447"/>
                <p:cNvGrpSpPr/>
                <p:nvPr/>
              </p:nvGrpSpPr>
              <p:grpSpPr>
                <a:xfrm>
                  <a:off x="1517980" y="1688757"/>
                  <a:ext cx="1070783" cy="402191"/>
                  <a:chOff x="1517980" y="1688757"/>
                  <a:chExt cx="1070783" cy="402191"/>
                </a:xfrm>
              </p:grpSpPr>
              <p:sp>
                <p:nvSpPr>
                  <p:cNvPr id="453" name="Oval 452"/>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54" name="Rectangle 453"/>
                  <p:cNvSpPr/>
                  <p:nvPr/>
                </p:nvSpPr>
                <p:spPr bwMode="auto">
                  <a:xfrm>
                    <a:off x="2399539" y="1688757"/>
                    <a:ext cx="189224" cy="394750"/>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55" name="Rectangle 454"/>
                  <p:cNvSpPr/>
                  <p:nvPr/>
                </p:nvSpPr>
                <p:spPr bwMode="auto">
                  <a:xfrm>
                    <a:off x="1517980" y="1696198"/>
                    <a:ext cx="189224" cy="394750"/>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456" name="Straight Connector 455"/>
                  <p:cNvCxnSpPr/>
                  <p:nvPr/>
                </p:nvCxnSpPr>
                <p:spPr bwMode="auto">
                  <a:xfrm>
                    <a:off x="1820562" y="1820562"/>
                    <a:ext cx="448962" cy="0"/>
                  </a:xfrm>
                  <a:prstGeom prst="line">
                    <a:avLst/>
                  </a:prstGeom>
                  <a:solidFill>
                    <a:schemeClr val="accent1"/>
                  </a:solidFill>
                  <a:ln w="6350" cap="flat" cmpd="sng" algn="ctr">
                    <a:solidFill>
                      <a:schemeClr val="accent3">
                        <a:lumMod val="20000"/>
                        <a:lumOff val="80000"/>
                      </a:schemeClr>
                    </a:solidFill>
                    <a:prstDash val="solid"/>
                    <a:round/>
                    <a:headEnd type="none" w="med" len="med"/>
                    <a:tailEnd type="none" w="med" len="med"/>
                  </a:ln>
                  <a:effectLst/>
                </p:spPr>
              </p:cxnSp>
              <p:cxnSp>
                <p:nvCxnSpPr>
                  <p:cNvPr id="457" name="Straight Connector 456"/>
                  <p:cNvCxnSpPr/>
                  <p:nvPr/>
                </p:nvCxnSpPr>
                <p:spPr bwMode="auto">
                  <a:xfrm>
                    <a:off x="1820562" y="1886132"/>
                    <a:ext cx="448962" cy="0"/>
                  </a:xfrm>
                  <a:prstGeom prst="line">
                    <a:avLst/>
                  </a:prstGeom>
                  <a:solidFill>
                    <a:schemeClr val="accent1"/>
                  </a:solidFill>
                  <a:ln w="6350" cap="flat" cmpd="sng" algn="ctr">
                    <a:solidFill>
                      <a:schemeClr val="accent3">
                        <a:lumMod val="20000"/>
                        <a:lumOff val="80000"/>
                      </a:schemeClr>
                    </a:solidFill>
                    <a:prstDash val="solid"/>
                    <a:round/>
                    <a:headEnd type="none" w="med" len="med"/>
                    <a:tailEnd type="none" w="med" len="med"/>
                  </a:ln>
                  <a:effectLst/>
                </p:spPr>
              </p:cxnSp>
              <p:cxnSp>
                <p:nvCxnSpPr>
                  <p:cNvPr id="458" name="Straight Connector 457"/>
                  <p:cNvCxnSpPr/>
                  <p:nvPr/>
                </p:nvCxnSpPr>
                <p:spPr bwMode="auto">
                  <a:xfrm>
                    <a:off x="1820562" y="1956487"/>
                    <a:ext cx="448962" cy="0"/>
                  </a:xfrm>
                  <a:prstGeom prst="line">
                    <a:avLst/>
                  </a:prstGeom>
                  <a:solidFill>
                    <a:schemeClr val="accent1"/>
                  </a:solidFill>
                  <a:ln w="6350" cap="flat" cmpd="sng" algn="ctr">
                    <a:solidFill>
                      <a:schemeClr val="accent3">
                        <a:lumMod val="20000"/>
                        <a:lumOff val="80000"/>
                      </a:schemeClr>
                    </a:solidFill>
                    <a:prstDash val="solid"/>
                    <a:round/>
                    <a:headEnd type="none" w="med" len="med"/>
                    <a:tailEnd type="none" w="med" len="med"/>
                  </a:ln>
                  <a:effectLst/>
                </p:spPr>
              </p:cxnSp>
            </p:grpSp>
            <p:cxnSp>
              <p:nvCxnSpPr>
                <p:cNvPr id="449" name="Straight Connector 448"/>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50" name="Straight Connector 449"/>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51" name="Straight Connector 450"/>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52" name="Straight Connector 451"/>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445" name="TextBox 444"/>
            <p:cNvSpPr txBox="1"/>
            <p:nvPr/>
          </p:nvSpPr>
          <p:spPr>
            <a:xfrm>
              <a:off x="5527235" y="2966933"/>
              <a:ext cx="440075" cy="346249"/>
            </a:xfrm>
            <a:prstGeom prst="rect">
              <a:avLst/>
            </a:prstGeom>
            <a:solidFill>
              <a:schemeClr val="accent6">
                <a:lumMod val="20000"/>
                <a:lumOff val="8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60000"/>
                      <a:lumOff val="40000"/>
                    </a:schemeClr>
                  </a:solidFill>
                </a:rPr>
                <a:t>0.7</a:t>
              </a:r>
            </a:p>
          </p:txBody>
        </p:sp>
      </p:grpSp>
      <p:grpSp>
        <p:nvGrpSpPr>
          <p:cNvPr id="461" name="Group 460"/>
          <p:cNvGrpSpPr/>
          <p:nvPr/>
        </p:nvGrpSpPr>
        <p:grpSpPr>
          <a:xfrm>
            <a:off x="8993615" y="3170580"/>
            <a:ext cx="586767" cy="1309512"/>
            <a:chOff x="4886854" y="2700228"/>
            <a:chExt cx="440075" cy="982134"/>
          </a:xfrm>
        </p:grpSpPr>
        <p:grpSp>
          <p:nvGrpSpPr>
            <p:cNvPr id="462" name="Group 461"/>
            <p:cNvGrpSpPr/>
            <p:nvPr/>
          </p:nvGrpSpPr>
          <p:grpSpPr>
            <a:xfrm>
              <a:off x="4970918" y="2700228"/>
              <a:ext cx="274320" cy="982134"/>
              <a:chOff x="2692399" y="2184397"/>
              <a:chExt cx="274320" cy="982134"/>
            </a:xfrm>
            <a:solidFill>
              <a:schemeClr val="accent4"/>
            </a:solidFill>
          </p:grpSpPr>
          <p:sp>
            <p:nvSpPr>
              <p:cNvPr id="465" name="Oval 464"/>
              <p:cNvSpPr/>
              <p:nvPr/>
            </p:nvSpPr>
            <p:spPr bwMode="auto">
              <a:xfrm>
                <a:off x="2692399" y="2184397"/>
                <a:ext cx="274320" cy="274320"/>
              </a:xfrm>
              <a:prstGeom prst="ellipse">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66" name="Rectangle 465"/>
              <p:cNvSpPr/>
              <p:nvPr/>
            </p:nvSpPr>
            <p:spPr bwMode="auto">
              <a:xfrm>
                <a:off x="2711026" y="2539997"/>
                <a:ext cx="237067" cy="626534"/>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463" name="Chord 462"/>
            <p:cNvSpPr/>
            <p:nvPr/>
          </p:nvSpPr>
          <p:spPr bwMode="auto">
            <a:xfrm rot="17528077">
              <a:off x="5043014" y="2752290"/>
              <a:ext cx="169420" cy="155677"/>
            </a:xfrm>
            <a:prstGeom prst="chord">
              <a:avLst>
                <a:gd name="adj1" fmla="val 5544771"/>
                <a:gd name="adj2" fmla="val 13532001"/>
              </a:avLst>
            </a:prstGeom>
            <a:solidFill>
              <a:schemeClr val="accent3">
                <a:lumMod val="20000"/>
                <a:lumOff val="80000"/>
              </a:schemeClr>
            </a:solidFill>
            <a:ln w="28575" cap="flat" cmpd="sng" algn="ctr">
              <a:solidFill>
                <a:schemeClr val="accent3">
                  <a:lumMod val="20000"/>
                  <a:lumOff val="80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64" name="TextBox 463"/>
            <p:cNvSpPr txBox="1"/>
            <p:nvPr/>
          </p:nvSpPr>
          <p:spPr>
            <a:xfrm>
              <a:off x="4886854" y="3189083"/>
              <a:ext cx="440075" cy="346249"/>
            </a:xfrm>
            <a:prstGeom prst="rect">
              <a:avLst/>
            </a:prstGeom>
            <a:solidFill>
              <a:schemeClr val="accent6">
                <a:lumMod val="20000"/>
                <a:lumOff val="8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60000"/>
                      <a:lumOff val="40000"/>
                    </a:schemeClr>
                  </a:solidFill>
                </a:rPr>
                <a:t>0.8</a:t>
              </a:r>
            </a:p>
          </p:txBody>
        </p:sp>
      </p:grpSp>
      <p:sp>
        <p:nvSpPr>
          <p:cNvPr id="482" name="Oval 481"/>
          <p:cNvSpPr/>
          <p:nvPr/>
        </p:nvSpPr>
        <p:spPr bwMode="auto">
          <a:xfrm>
            <a:off x="10403845" y="3170581"/>
            <a:ext cx="365760" cy="365760"/>
          </a:xfrm>
          <a:prstGeom prst="ellipse">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83" name="Rectangle 482"/>
          <p:cNvSpPr/>
          <p:nvPr/>
        </p:nvSpPr>
        <p:spPr bwMode="auto">
          <a:xfrm>
            <a:off x="10428682" y="3644715"/>
            <a:ext cx="316089" cy="835379"/>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76" name="Oval 475"/>
          <p:cNvSpPr/>
          <p:nvPr/>
        </p:nvSpPr>
        <p:spPr bwMode="auto">
          <a:xfrm>
            <a:off x="10481746" y="3336291"/>
            <a:ext cx="218660" cy="137719"/>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77" name="Rectangle 476"/>
          <p:cNvSpPr/>
          <p:nvPr/>
        </p:nvSpPr>
        <p:spPr bwMode="auto">
          <a:xfrm>
            <a:off x="10669836" y="3336291"/>
            <a:ext cx="43299" cy="137719"/>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78" name="Rectangle 477"/>
          <p:cNvSpPr/>
          <p:nvPr/>
        </p:nvSpPr>
        <p:spPr bwMode="auto">
          <a:xfrm>
            <a:off x="10468116" y="3338887"/>
            <a:ext cx="43299" cy="137719"/>
          </a:xfrm>
          <a:prstGeom prst="rect">
            <a:avLst/>
          </a:prstGeom>
          <a:solidFill>
            <a:schemeClr val="accent4">
              <a:lumMod val="20000"/>
              <a:lumOff val="80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479" name="Straight Connector 478"/>
          <p:cNvCxnSpPr/>
          <p:nvPr/>
        </p:nvCxnSpPr>
        <p:spPr bwMode="auto">
          <a:xfrm>
            <a:off x="10537354" y="3382275"/>
            <a:ext cx="102732" cy="0"/>
          </a:xfrm>
          <a:prstGeom prst="line">
            <a:avLst/>
          </a:prstGeom>
          <a:solidFill>
            <a:schemeClr val="accent1"/>
          </a:solidFill>
          <a:ln w="6350" cap="flat" cmpd="sng" algn="ctr">
            <a:solidFill>
              <a:schemeClr val="accent3">
                <a:lumMod val="20000"/>
                <a:lumOff val="80000"/>
              </a:schemeClr>
            </a:solidFill>
            <a:prstDash val="solid"/>
            <a:round/>
            <a:headEnd type="none" w="med" len="med"/>
            <a:tailEnd type="none" w="med" len="med"/>
          </a:ln>
          <a:effectLst/>
        </p:spPr>
      </p:cxnSp>
      <p:cxnSp>
        <p:nvCxnSpPr>
          <p:cNvPr id="480" name="Straight Connector 479"/>
          <p:cNvCxnSpPr/>
          <p:nvPr/>
        </p:nvCxnSpPr>
        <p:spPr bwMode="auto">
          <a:xfrm>
            <a:off x="10537354" y="3405151"/>
            <a:ext cx="102732" cy="0"/>
          </a:xfrm>
          <a:prstGeom prst="line">
            <a:avLst/>
          </a:prstGeom>
          <a:solidFill>
            <a:schemeClr val="accent1"/>
          </a:solidFill>
          <a:ln w="6350" cap="flat" cmpd="sng" algn="ctr">
            <a:solidFill>
              <a:schemeClr val="accent3">
                <a:lumMod val="20000"/>
                <a:lumOff val="80000"/>
              </a:schemeClr>
            </a:solidFill>
            <a:prstDash val="solid"/>
            <a:round/>
            <a:headEnd type="none" w="med" len="med"/>
            <a:tailEnd type="none" w="med" len="med"/>
          </a:ln>
          <a:effectLst/>
        </p:spPr>
      </p:cxnSp>
      <p:cxnSp>
        <p:nvCxnSpPr>
          <p:cNvPr id="481" name="Straight Connector 480"/>
          <p:cNvCxnSpPr/>
          <p:nvPr/>
        </p:nvCxnSpPr>
        <p:spPr bwMode="auto">
          <a:xfrm>
            <a:off x="10537354" y="3429695"/>
            <a:ext cx="102732" cy="0"/>
          </a:xfrm>
          <a:prstGeom prst="line">
            <a:avLst/>
          </a:prstGeom>
          <a:solidFill>
            <a:schemeClr val="accent1"/>
          </a:solidFill>
          <a:ln w="6350" cap="flat" cmpd="sng" algn="ctr">
            <a:solidFill>
              <a:schemeClr val="accent3">
                <a:lumMod val="20000"/>
                <a:lumOff val="80000"/>
              </a:schemeClr>
            </a:solidFill>
            <a:prstDash val="solid"/>
            <a:round/>
            <a:headEnd type="none" w="med" len="med"/>
            <a:tailEnd type="none" w="med" len="med"/>
          </a:ln>
          <a:effectLst/>
        </p:spPr>
      </p:cxnSp>
      <p:cxnSp>
        <p:nvCxnSpPr>
          <p:cNvPr id="470" name="Straight Connector 469"/>
          <p:cNvCxnSpPr/>
          <p:nvPr/>
        </p:nvCxnSpPr>
        <p:spPr bwMode="auto">
          <a:xfrm flipV="1">
            <a:off x="10653303" y="3336291"/>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471" name="Picture 470"/>
          <p:cNvPicPr>
            <a:picLocks noChangeAspect="1"/>
          </p:cNvPicPr>
          <p:nvPr/>
        </p:nvPicPr>
        <p:blipFill>
          <a:blip r:embed="rId3">
            <a:lum bright="70000" contrast="-70000"/>
          </a:blip>
          <a:stretch>
            <a:fillRect/>
          </a:stretch>
        </p:blipFill>
        <p:spPr>
          <a:xfrm>
            <a:off x="10643538" y="3303881"/>
            <a:ext cx="265975" cy="265975"/>
          </a:xfrm>
          <a:prstGeom prst="rect">
            <a:avLst/>
          </a:prstGeom>
        </p:spPr>
      </p:pic>
      <p:cxnSp>
        <p:nvCxnSpPr>
          <p:cNvPr id="472" name="Straight Connector 471"/>
          <p:cNvCxnSpPr/>
          <p:nvPr/>
        </p:nvCxnSpPr>
        <p:spPr bwMode="auto">
          <a:xfrm flipV="1">
            <a:off x="10658015" y="3357762"/>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73" name="Straight Connector 472"/>
          <p:cNvCxnSpPr/>
          <p:nvPr/>
        </p:nvCxnSpPr>
        <p:spPr bwMode="auto">
          <a:xfrm flipH="1" flipV="1">
            <a:off x="10403846" y="3325229"/>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74" name="Straight Connector 473"/>
          <p:cNvCxnSpPr/>
          <p:nvPr/>
        </p:nvCxnSpPr>
        <p:spPr bwMode="auto">
          <a:xfrm flipH="1" flipV="1">
            <a:off x="10403846" y="3357762"/>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475" name="TextBox 474"/>
          <p:cNvSpPr txBox="1"/>
          <p:nvPr/>
        </p:nvSpPr>
        <p:spPr>
          <a:xfrm>
            <a:off x="10297358" y="3846266"/>
            <a:ext cx="586767" cy="461665"/>
          </a:xfrm>
          <a:prstGeom prst="rect">
            <a:avLst/>
          </a:prstGeom>
          <a:solidFill>
            <a:schemeClr val="accent6">
              <a:lumMod val="20000"/>
              <a:lumOff val="80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40000"/>
                    <a:lumOff val="60000"/>
                  </a:schemeClr>
                </a:solidFill>
              </a:rPr>
              <a:t>0.9</a:t>
            </a:r>
          </a:p>
        </p:txBody>
      </p:sp>
      <p:cxnSp>
        <p:nvCxnSpPr>
          <p:cNvPr id="484" name="Straight Connector 483"/>
          <p:cNvCxnSpPr/>
          <p:nvPr/>
        </p:nvCxnSpPr>
        <p:spPr bwMode="auto">
          <a:xfrm>
            <a:off x="1571343" y="2610170"/>
            <a:ext cx="0" cy="513817"/>
          </a:xfrm>
          <a:prstGeom prst="line">
            <a:avLst/>
          </a:prstGeom>
          <a:solidFill>
            <a:schemeClr val="accent1"/>
          </a:solidFill>
          <a:ln w="57150" cap="rnd" cmpd="sng" algn="ctr">
            <a:solidFill>
              <a:schemeClr val="accent6">
                <a:lumMod val="40000"/>
                <a:lumOff val="60000"/>
              </a:schemeClr>
            </a:solidFill>
            <a:prstDash val="sysDot"/>
            <a:round/>
            <a:headEnd type="none" w="med" len="med"/>
            <a:tailEnd type="none" w="med" len="med"/>
          </a:ln>
          <a:effectLst/>
        </p:spPr>
      </p:cxnSp>
      <p:cxnSp>
        <p:nvCxnSpPr>
          <p:cNvPr id="485" name="Straight Connector 484"/>
          <p:cNvCxnSpPr/>
          <p:nvPr/>
        </p:nvCxnSpPr>
        <p:spPr bwMode="auto">
          <a:xfrm>
            <a:off x="2863336" y="2610170"/>
            <a:ext cx="0" cy="513817"/>
          </a:xfrm>
          <a:prstGeom prst="line">
            <a:avLst/>
          </a:prstGeom>
          <a:solidFill>
            <a:schemeClr val="accent1"/>
          </a:solidFill>
          <a:ln w="57150" cap="rnd" cmpd="sng" algn="ctr">
            <a:solidFill>
              <a:schemeClr val="accent6">
                <a:lumMod val="40000"/>
                <a:lumOff val="60000"/>
              </a:schemeClr>
            </a:solidFill>
            <a:prstDash val="sysDot"/>
            <a:round/>
            <a:headEnd type="none" w="med" len="med"/>
            <a:tailEnd type="none" w="med" len="med"/>
          </a:ln>
          <a:effectLst/>
        </p:spPr>
      </p:cxnSp>
      <p:cxnSp>
        <p:nvCxnSpPr>
          <p:cNvPr id="486" name="Straight Connector 485"/>
          <p:cNvCxnSpPr/>
          <p:nvPr/>
        </p:nvCxnSpPr>
        <p:spPr bwMode="auto">
          <a:xfrm>
            <a:off x="4103765" y="2610170"/>
            <a:ext cx="0" cy="513817"/>
          </a:xfrm>
          <a:prstGeom prst="line">
            <a:avLst/>
          </a:prstGeom>
          <a:solidFill>
            <a:schemeClr val="accent1"/>
          </a:solidFill>
          <a:ln w="57150" cap="rnd" cmpd="sng" algn="ctr">
            <a:solidFill>
              <a:schemeClr val="accent6">
                <a:lumMod val="40000"/>
                <a:lumOff val="60000"/>
              </a:schemeClr>
            </a:solidFill>
            <a:prstDash val="sysDot"/>
            <a:round/>
            <a:headEnd type="none" w="med" len="med"/>
            <a:tailEnd type="none" w="med" len="med"/>
          </a:ln>
          <a:effectLst/>
        </p:spPr>
      </p:cxnSp>
      <p:cxnSp>
        <p:nvCxnSpPr>
          <p:cNvPr id="487" name="Straight Connector 486"/>
          <p:cNvCxnSpPr/>
          <p:nvPr/>
        </p:nvCxnSpPr>
        <p:spPr bwMode="auto">
          <a:xfrm>
            <a:off x="5420040" y="2610170"/>
            <a:ext cx="0" cy="513817"/>
          </a:xfrm>
          <a:prstGeom prst="line">
            <a:avLst/>
          </a:prstGeom>
          <a:solidFill>
            <a:schemeClr val="accent1"/>
          </a:solidFill>
          <a:ln w="57150" cap="rnd" cmpd="sng" algn="ctr">
            <a:solidFill>
              <a:schemeClr val="accent6">
                <a:lumMod val="40000"/>
                <a:lumOff val="60000"/>
              </a:schemeClr>
            </a:solidFill>
            <a:prstDash val="sysDot"/>
            <a:round/>
            <a:headEnd type="none" w="med" len="med"/>
            <a:tailEnd type="none" w="med" len="med"/>
          </a:ln>
          <a:effectLst/>
        </p:spPr>
      </p:cxnSp>
      <p:cxnSp>
        <p:nvCxnSpPr>
          <p:cNvPr id="488" name="Straight Connector 487"/>
          <p:cNvCxnSpPr/>
          <p:nvPr/>
        </p:nvCxnSpPr>
        <p:spPr bwMode="auto">
          <a:xfrm>
            <a:off x="6725659" y="2610170"/>
            <a:ext cx="0" cy="513817"/>
          </a:xfrm>
          <a:prstGeom prst="line">
            <a:avLst/>
          </a:prstGeom>
          <a:solidFill>
            <a:schemeClr val="accent1"/>
          </a:solidFill>
          <a:ln w="57150" cap="rnd" cmpd="sng" algn="ctr">
            <a:solidFill>
              <a:schemeClr val="accent6">
                <a:lumMod val="40000"/>
                <a:lumOff val="60000"/>
              </a:schemeClr>
            </a:solidFill>
            <a:prstDash val="sysDot"/>
            <a:round/>
            <a:headEnd type="none" w="med" len="med"/>
            <a:tailEnd type="none" w="med" len="med"/>
          </a:ln>
          <a:effectLst/>
        </p:spPr>
      </p:cxnSp>
      <p:cxnSp>
        <p:nvCxnSpPr>
          <p:cNvPr id="489" name="Straight Connector 488"/>
          <p:cNvCxnSpPr/>
          <p:nvPr/>
        </p:nvCxnSpPr>
        <p:spPr bwMode="auto">
          <a:xfrm>
            <a:off x="8051649" y="2610170"/>
            <a:ext cx="0" cy="513817"/>
          </a:xfrm>
          <a:prstGeom prst="line">
            <a:avLst/>
          </a:prstGeom>
          <a:solidFill>
            <a:schemeClr val="accent1"/>
          </a:solidFill>
          <a:ln w="57150" cap="rnd" cmpd="sng" algn="ctr">
            <a:solidFill>
              <a:schemeClr val="accent6">
                <a:lumMod val="40000"/>
                <a:lumOff val="60000"/>
              </a:schemeClr>
            </a:solidFill>
            <a:prstDash val="sysDot"/>
            <a:round/>
            <a:headEnd type="none" w="med" len="med"/>
            <a:tailEnd type="none" w="med" len="med"/>
          </a:ln>
          <a:effectLst/>
        </p:spPr>
      </p:cxnSp>
      <p:cxnSp>
        <p:nvCxnSpPr>
          <p:cNvPr id="490" name="Straight Connector 489"/>
          <p:cNvCxnSpPr/>
          <p:nvPr/>
        </p:nvCxnSpPr>
        <p:spPr bwMode="auto">
          <a:xfrm>
            <a:off x="9303463" y="2610170"/>
            <a:ext cx="0" cy="513817"/>
          </a:xfrm>
          <a:prstGeom prst="line">
            <a:avLst/>
          </a:prstGeom>
          <a:solidFill>
            <a:schemeClr val="accent1"/>
          </a:solidFill>
          <a:ln w="57150" cap="rnd" cmpd="sng" algn="ctr">
            <a:solidFill>
              <a:schemeClr val="accent6">
                <a:lumMod val="40000"/>
                <a:lumOff val="60000"/>
              </a:schemeClr>
            </a:solidFill>
            <a:prstDash val="sysDot"/>
            <a:round/>
            <a:headEnd type="none" w="med" len="med"/>
            <a:tailEnd type="none" w="med" len="med"/>
          </a:ln>
          <a:effectLst/>
        </p:spPr>
      </p:cxnSp>
      <p:cxnSp>
        <p:nvCxnSpPr>
          <p:cNvPr id="491" name="Straight Connector 490"/>
          <p:cNvCxnSpPr/>
          <p:nvPr/>
        </p:nvCxnSpPr>
        <p:spPr bwMode="auto">
          <a:xfrm>
            <a:off x="10603691" y="2610170"/>
            <a:ext cx="0" cy="513817"/>
          </a:xfrm>
          <a:prstGeom prst="line">
            <a:avLst/>
          </a:prstGeom>
          <a:solidFill>
            <a:schemeClr val="accent1"/>
          </a:solidFill>
          <a:ln w="57150" cap="rnd" cmpd="sng" algn="ctr">
            <a:solidFill>
              <a:schemeClr val="accent6">
                <a:lumMod val="40000"/>
                <a:lumOff val="60000"/>
              </a:schemeClr>
            </a:solidFill>
            <a:prstDash val="sysDot"/>
            <a:round/>
            <a:headEnd type="none" w="med" len="med"/>
            <a:tailEnd type="none" w="med" len="med"/>
          </a:ln>
          <a:effectLst/>
        </p:spPr>
      </p:cxnSp>
      <p:pic>
        <p:nvPicPr>
          <p:cNvPr id="171" name="Picture 170"/>
          <p:cNvPicPr>
            <a:picLocks noChangeAspect="1"/>
          </p:cNvPicPr>
          <p:nvPr/>
        </p:nvPicPr>
        <p:blipFill>
          <a:blip r:embed="rId7">
            <a:lum bright="70000" contrast="-70000"/>
          </a:blip>
          <a:stretch>
            <a:fillRect/>
          </a:stretch>
        </p:blipFill>
        <p:spPr>
          <a:xfrm>
            <a:off x="7745686" y="1067761"/>
            <a:ext cx="567343" cy="474984"/>
          </a:xfrm>
          <a:prstGeom prst="rect">
            <a:avLst/>
          </a:prstGeom>
        </p:spPr>
      </p:pic>
      <p:sp>
        <p:nvSpPr>
          <p:cNvPr id="177" name="Title 4"/>
          <p:cNvSpPr txBox="1">
            <a:spLocks/>
          </p:cNvSpPr>
          <p:nvPr/>
        </p:nvSpPr>
        <p:spPr>
          <a:xfrm>
            <a:off x="126492" y="-229134"/>
            <a:ext cx="53321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latin typeface="Franklin Gothic Heavy" charset="0"/>
                <a:ea typeface="Franklin Gothic Heavy" charset="0"/>
                <a:cs typeface="Franklin Gothic Heavy" charset="0"/>
              </a:rPr>
              <a:t>Imbalance between exposures</a:t>
            </a:r>
          </a:p>
        </p:txBody>
      </p:sp>
    </p:spTree>
    <p:extLst>
      <p:ext uri="{BB962C8B-B14F-4D97-AF65-F5344CB8AC3E}">
        <p14:creationId xmlns:p14="http://schemas.microsoft.com/office/powerpoint/2010/main" val="20604707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713038"/>
            <a:ext cx="10515600" cy="2852737"/>
          </a:xfrm>
        </p:spPr>
        <p:txBody>
          <a:bodyPr/>
          <a:lstStyle/>
          <a:p>
            <a:r>
              <a:rPr lang="en-US" dirty="0">
                <a:solidFill>
                  <a:schemeClr val="bg1"/>
                </a:solidFill>
                <a:latin typeface="Franklin Gothic Heavy" charset="0"/>
                <a:ea typeface="Franklin Gothic Heavy" charset="0"/>
                <a:cs typeface="Franklin Gothic Heavy" charset="0"/>
              </a:rPr>
              <a:t>Standardized mean difference</a:t>
            </a:r>
          </a:p>
        </p:txBody>
      </p:sp>
      <mc:AlternateContent xmlns:mc="http://schemas.openxmlformats.org/markup-compatibility/2006" xmlns:a14="http://schemas.microsoft.com/office/drawing/2010/main">
        <mc:Choice Requires="a14">
          <p:sp>
            <p:nvSpPr>
              <p:cNvPr id="5" name="TextBox 4"/>
              <p:cNvSpPr txBox="1"/>
              <p:nvPr/>
            </p:nvSpPr>
            <p:spPr>
              <a:xfrm>
                <a:off x="2438400" y="555963"/>
                <a:ext cx="7315200" cy="27325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400" b="1" i="1" smtClean="0">
                          <a:solidFill>
                            <a:srgbClr val="00B0F0"/>
                          </a:solidFill>
                          <a:latin typeface="Cambria Math" charset="0"/>
                        </a:rPr>
                        <m:t>𝒅</m:t>
                      </m:r>
                      <m:r>
                        <a:rPr lang="en-US" sz="4400" b="1" i="1" smtClean="0">
                          <a:solidFill>
                            <a:srgbClr val="00B0F0"/>
                          </a:solidFill>
                          <a:latin typeface="Cambria Math" charset="0"/>
                        </a:rPr>
                        <m:t>=</m:t>
                      </m:r>
                      <m:f>
                        <m:fPr>
                          <m:ctrlPr>
                            <a:rPr lang="mr-IN" sz="4400" b="1" i="1" smtClean="0">
                              <a:solidFill>
                                <a:srgbClr val="00B0F0"/>
                              </a:solidFill>
                              <a:latin typeface="Cambria Math" panose="02040503050406030204" pitchFamily="18" charset="0"/>
                            </a:rPr>
                          </m:ctrlPr>
                        </m:fPr>
                        <m:num>
                          <m:sSub>
                            <m:sSubPr>
                              <m:ctrlPr>
                                <a:rPr lang="en-US" sz="4400" b="1" i="1" smtClean="0">
                                  <a:solidFill>
                                    <a:srgbClr val="00B0F0"/>
                                  </a:solidFill>
                                  <a:latin typeface="Cambria Math" panose="02040503050406030204" pitchFamily="18" charset="0"/>
                                </a:rPr>
                              </m:ctrlPr>
                            </m:sSubPr>
                            <m:e>
                              <m:acc>
                                <m:accPr>
                                  <m:chr m:val="̅"/>
                                  <m:ctrlPr>
                                    <a:rPr lang="en-US" sz="4400" b="1" i="1" smtClean="0">
                                      <a:solidFill>
                                        <a:srgbClr val="00B0F0"/>
                                      </a:solidFill>
                                      <a:latin typeface="Cambria Math" panose="02040503050406030204" pitchFamily="18" charset="0"/>
                                    </a:rPr>
                                  </m:ctrlPr>
                                </m:accPr>
                                <m:e>
                                  <m:r>
                                    <a:rPr lang="en-US" sz="4400" b="1" i="1" smtClean="0">
                                      <a:solidFill>
                                        <a:srgbClr val="00B0F0"/>
                                      </a:solidFill>
                                      <a:latin typeface="Cambria Math" charset="0"/>
                                    </a:rPr>
                                    <m:t>𝒙</m:t>
                                  </m:r>
                                </m:e>
                              </m:acc>
                            </m:e>
                            <m:sub>
                              <m:r>
                                <a:rPr lang="en-US" sz="4400" b="1" i="1" smtClean="0">
                                  <a:solidFill>
                                    <a:srgbClr val="00B0F0"/>
                                  </a:solidFill>
                                  <a:latin typeface="Cambria Math" charset="0"/>
                                </a:rPr>
                                <m:t>𝒆𝒙𝒑𝒐𝒔𝒆𝒅</m:t>
                              </m:r>
                            </m:sub>
                          </m:sSub>
                          <m:r>
                            <a:rPr lang="en-US" sz="4400" b="1" i="1" smtClean="0">
                              <a:solidFill>
                                <a:srgbClr val="00B0F0"/>
                              </a:solidFill>
                              <a:latin typeface="Cambria Math" charset="0"/>
                            </a:rPr>
                            <m:t>−</m:t>
                          </m:r>
                          <m:sSub>
                            <m:sSubPr>
                              <m:ctrlPr>
                                <a:rPr lang="en-US" sz="4400" b="1" i="1" smtClean="0">
                                  <a:solidFill>
                                    <a:srgbClr val="00B0F0"/>
                                  </a:solidFill>
                                  <a:latin typeface="Cambria Math" panose="02040503050406030204" pitchFamily="18" charset="0"/>
                                </a:rPr>
                              </m:ctrlPr>
                            </m:sSubPr>
                            <m:e>
                              <m:acc>
                                <m:accPr>
                                  <m:chr m:val="̅"/>
                                  <m:ctrlPr>
                                    <a:rPr lang="en-US" sz="4400" b="1" i="1" smtClean="0">
                                      <a:solidFill>
                                        <a:srgbClr val="00B0F0"/>
                                      </a:solidFill>
                                      <a:latin typeface="Cambria Math" panose="02040503050406030204" pitchFamily="18" charset="0"/>
                                    </a:rPr>
                                  </m:ctrlPr>
                                </m:accPr>
                                <m:e>
                                  <m:r>
                                    <a:rPr lang="en-US" sz="4400" b="1" i="1" smtClean="0">
                                      <a:solidFill>
                                        <a:srgbClr val="00B0F0"/>
                                      </a:solidFill>
                                      <a:latin typeface="Cambria Math" charset="0"/>
                                    </a:rPr>
                                    <m:t>𝒙</m:t>
                                  </m:r>
                                </m:e>
                              </m:acc>
                            </m:e>
                            <m:sub>
                              <m:r>
                                <a:rPr lang="en-US" sz="4400" b="1" i="1" smtClean="0">
                                  <a:solidFill>
                                    <a:srgbClr val="00B0F0"/>
                                  </a:solidFill>
                                  <a:latin typeface="Cambria Math" charset="0"/>
                                </a:rPr>
                                <m:t>𝒖𝒏𝒆𝒙𝒑𝒐𝒔𝒆𝒅</m:t>
                              </m:r>
                            </m:sub>
                          </m:sSub>
                        </m:num>
                        <m:den>
                          <m:rad>
                            <m:radPr>
                              <m:degHide m:val="on"/>
                              <m:ctrlPr>
                                <a:rPr lang="en-US" sz="4400" b="1" i="1" smtClean="0">
                                  <a:solidFill>
                                    <a:srgbClr val="00B0F0"/>
                                  </a:solidFill>
                                  <a:latin typeface="Cambria Math" panose="02040503050406030204" pitchFamily="18" charset="0"/>
                                </a:rPr>
                              </m:ctrlPr>
                            </m:radPr>
                            <m:deg/>
                            <m:e>
                              <m:f>
                                <m:fPr>
                                  <m:ctrlPr>
                                    <a:rPr lang="mr-IN" sz="4400" b="1" i="1" smtClean="0">
                                      <a:solidFill>
                                        <a:srgbClr val="00B0F0"/>
                                      </a:solidFill>
                                      <a:latin typeface="Cambria Math" panose="02040503050406030204" pitchFamily="18" charset="0"/>
                                    </a:rPr>
                                  </m:ctrlPr>
                                </m:fPr>
                                <m:num>
                                  <m:sSubSup>
                                    <m:sSubSupPr>
                                      <m:ctrlPr>
                                        <a:rPr lang="en-US" sz="4400" b="1" i="1" smtClean="0">
                                          <a:solidFill>
                                            <a:srgbClr val="00B0F0"/>
                                          </a:solidFill>
                                          <a:latin typeface="Cambria Math" panose="02040503050406030204" pitchFamily="18" charset="0"/>
                                        </a:rPr>
                                      </m:ctrlPr>
                                    </m:sSubSupPr>
                                    <m:e>
                                      <m:r>
                                        <a:rPr lang="en-US" sz="4400" b="1" i="1" smtClean="0">
                                          <a:solidFill>
                                            <a:srgbClr val="00B0F0"/>
                                          </a:solidFill>
                                          <a:latin typeface="Cambria Math" charset="0"/>
                                        </a:rPr>
                                        <m:t>𝒔</m:t>
                                      </m:r>
                                    </m:e>
                                    <m:sub>
                                      <m:r>
                                        <a:rPr lang="en-US" sz="4400" b="1" i="1" smtClean="0">
                                          <a:solidFill>
                                            <a:srgbClr val="00B0F0"/>
                                          </a:solidFill>
                                          <a:latin typeface="Cambria Math" charset="0"/>
                                        </a:rPr>
                                        <m:t>𝒆𝒙𝒑𝒐𝒔𝒆𝒅</m:t>
                                      </m:r>
                                    </m:sub>
                                    <m:sup>
                                      <m:r>
                                        <a:rPr lang="en-US" sz="4400" b="1" i="1" smtClean="0">
                                          <a:solidFill>
                                            <a:srgbClr val="00B0F0"/>
                                          </a:solidFill>
                                          <a:latin typeface="Cambria Math" charset="0"/>
                                        </a:rPr>
                                        <m:t>𝟐</m:t>
                                      </m:r>
                                    </m:sup>
                                  </m:sSubSup>
                                  <m:r>
                                    <a:rPr lang="en-US" sz="4400" b="1" i="1" smtClean="0">
                                      <a:solidFill>
                                        <a:srgbClr val="00B0F0"/>
                                      </a:solidFill>
                                      <a:latin typeface="Cambria Math" charset="0"/>
                                    </a:rPr>
                                    <m:t>+</m:t>
                                  </m:r>
                                  <m:sSubSup>
                                    <m:sSubSupPr>
                                      <m:ctrlPr>
                                        <a:rPr lang="en-US" sz="4400" b="1" i="1" smtClean="0">
                                          <a:solidFill>
                                            <a:srgbClr val="00B0F0"/>
                                          </a:solidFill>
                                          <a:latin typeface="Cambria Math" panose="02040503050406030204" pitchFamily="18" charset="0"/>
                                        </a:rPr>
                                      </m:ctrlPr>
                                    </m:sSubSupPr>
                                    <m:e>
                                      <m:r>
                                        <a:rPr lang="en-US" sz="4400" b="1" i="1" smtClean="0">
                                          <a:solidFill>
                                            <a:srgbClr val="00B0F0"/>
                                          </a:solidFill>
                                          <a:latin typeface="Cambria Math" charset="0"/>
                                        </a:rPr>
                                        <m:t>𝒔</m:t>
                                      </m:r>
                                    </m:e>
                                    <m:sub>
                                      <m:r>
                                        <a:rPr lang="en-US" sz="4400" b="1" i="1" smtClean="0">
                                          <a:solidFill>
                                            <a:srgbClr val="00B0F0"/>
                                          </a:solidFill>
                                          <a:latin typeface="Cambria Math" charset="0"/>
                                        </a:rPr>
                                        <m:t>𝒖𝒏𝒆𝒙𝒑𝒐𝒔𝒆𝒅</m:t>
                                      </m:r>
                                    </m:sub>
                                    <m:sup>
                                      <m:r>
                                        <a:rPr lang="en-US" sz="4400" b="1" i="1" smtClean="0">
                                          <a:solidFill>
                                            <a:srgbClr val="00B0F0"/>
                                          </a:solidFill>
                                          <a:latin typeface="Cambria Math" charset="0"/>
                                        </a:rPr>
                                        <m:t>𝟐</m:t>
                                      </m:r>
                                    </m:sup>
                                  </m:sSubSup>
                                </m:num>
                                <m:den>
                                  <m:r>
                                    <a:rPr lang="en-US" sz="4400" b="1" i="1" smtClean="0">
                                      <a:solidFill>
                                        <a:srgbClr val="00B0F0"/>
                                      </a:solidFill>
                                      <a:latin typeface="Cambria Math" charset="0"/>
                                    </a:rPr>
                                    <m:t>𝟐</m:t>
                                  </m:r>
                                </m:den>
                              </m:f>
                            </m:e>
                          </m:rad>
                        </m:den>
                      </m:f>
                      <m:r>
                        <a:rPr lang="en-US" sz="4400" b="1" i="1" smtClean="0">
                          <a:solidFill>
                            <a:srgbClr val="00B0F0"/>
                          </a:solidFill>
                          <a:latin typeface="Cambria Math" charset="0"/>
                        </a:rPr>
                        <m:t> </m:t>
                      </m:r>
                    </m:oMath>
                  </m:oMathPara>
                </a14:m>
                <a:endParaRPr lang="en-US" sz="4400" b="1" dirty="0">
                  <a:solidFill>
                    <a:srgbClr val="00B0F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438400" y="555963"/>
                <a:ext cx="7315200" cy="273254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788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fontScale="90000"/>
          </a:bodyPr>
          <a:lstStyle/>
          <a:p>
            <a:r>
              <a:rPr lang="en-US" sz="6000" dirty="0">
                <a:solidFill>
                  <a:schemeClr val="bg1"/>
                </a:solidFill>
                <a:latin typeface="Franklin Gothic Heavy" charset="0"/>
                <a:ea typeface="Franklin Gothic Heavy" charset="0"/>
                <a:cs typeface="Franklin Gothic Heavy" charset="0"/>
              </a:rPr>
              <a:t>Standardized Mean Difference</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778468" y="2012950"/>
            <a:ext cx="10635063" cy="28765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500" dirty="0">
                <a:solidFill>
                  <a:schemeClr val="tx1"/>
                </a:solidFill>
                <a:latin typeface="Monaco" pitchFamily="2" charset="77"/>
              </a:rPr>
              <a:t>library(survey)</a:t>
            </a:r>
          </a:p>
          <a:p>
            <a:endParaRPr lang="en-US" sz="2500" dirty="0">
              <a:solidFill>
                <a:schemeClr val="tx1"/>
              </a:solidFill>
              <a:latin typeface="Monaco" pitchFamily="2" charset="77"/>
            </a:endParaRPr>
          </a:p>
          <a:p>
            <a:r>
              <a:rPr lang="en-US" sz="2500" dirty="0" err="1">
                <a:solidFill>
                  <a:schemeClr val="tx1"/>
                </a:solidFill>
                <a:latin typeface="Monaco" pitchFamily="2" charset="77"/>
              </a:rPr>
              <a:t>svy_des</a:t>
            </a:r>
            <a:r>
              <a:rPr lang="en-US" sz="2500" dirty="0">
                <a:solidFill>
                  <a:schemeClr val="tx1"/>
                </a:solidFill>
                <a:latin typeface="Monaco" pitchFamily="2" charset="77"/>
              </a:rPr>
              <a:t> &lt;- </a:t>
            </a:r>
            <a:r>
              <a:rPr lang="en-US" sz="2500" dirty="0" err="1">
                <a:solidFill>
                  <a:schemeClr val="tx1"/>
                </a:solidFill>
                <a:latin typeface="Monaco" pitchFamily="2" charset="77"/>
              </a:rPr>
              <a:t>svydesign</a:t>
            </a:r>
            <a:r>
              <a:rPr lang="en-US" sz="2500" dirty="0">
                <a:solidFill>
                  <a:schemeClr val="tx1"/>
                </a:solidFill>
                <a:latin typeface="Monaco" pitchFamily="2" charset="77"/>
              </a:rPr>
              <a:t>(</a:t>
            </a:r>
          </a:p>
          <a:p>
            <a:r>
              <a:rPr lang="en-US" sz="2500" dirty="0">
                <a:solidFill>
                  <a:schemeClr val="tx1"/>
                </a:solidFill>
                <a:latin typeface="Monaco" pitchFamily="2" charset="77"/>
              </a:rPr>
              <a:t>  ids = ~ 1,</a:t>
            </a:r>
          </a:p>
          <a:p>
            <a:r>
              <a:rPr lang="en-US" sz="2500" dirty="0">
                <a:solidFill>
                  <a:schemeClr val="tx1"/>
                </a:solidFill>
                <a:latin typeface="Monaco" pitchFamily="2" charset="77"/>
              </a:rPr>
              <a:t>  data = </a:t>
            </a:r>
            <a:r>
              <a:rPr lang="en-US" sz="2500" dirty="0" err="1">
                <a:solidFill>
                  <a:schemeClr val="tx1"/>
                </a:solidFill>
                <a:latin typeface="Monaco" pitchFamily="2" charset="77"/>
              </a:rPr>
              <a:t>df</a:t>
            </a:r>
            <a:r>
              <a:rPr lang="en-US" sz="2500" dirty="0">
                <a:solidFill>
                  <a:schemeClr val="tx1"/>
                </a:solidFill>
                <a:latin typeface="Monaco" pitchFamily="2" charset="77"/>
              </a:rPr>
              <a:t>,</a:t>
            </a:r>
          </a:p>
          <a:p>
            <a:r>
              <a:rPr lang="en-US" sz="2500" dirty="0">
                <a:solidFill>
                  <a:schemeClr val="tx1"/>
                </a:solidFill>
                <a:latin typeface="Monaco" pitchFamily="2" charset="77"/>
              </a:rPr>
              <a:t>  weights = ~ weight)</a:t>
            </a:r>
          </a:p>
          <a:p>
            <a:endParaRPr lang="en-US" sz="2500" dirty="0">
              <a:solidFill>
                <a:schemeClr val="tx1"/>
              </a:solidFill>
              <a:latin typeface="Monaco" pitchFamily="2" charset="77"/>
            </a:endParaRPr>
          </a:p>
        </p:txBody>
      </p:sp>
      <p:sp>
        <p:nvSpPr>
          <p:cNvPr id="4" name="Rounded Rectangle 3">
            <a:extLst>
              <a:ext uri="{FF2B5EF4-FFF2-40B4-BE49-F238E27FC236}">
                <a16:creationId xmlns:a16="http://schemas.microsoft.com/office/drawing/2014/main" id="{D5E0F617-E550-A540-81F4-503F313ECD91}"/>
              </a:ext>
            </a:extLst>
          </p:cNvPr>
          <p:cNvSpPr/>
          <p:nvPr/>
        </p:nvSpPr>
        <p:spPr>
          <a:xfrm>
            <a:off x="2921000" y="2727322"/>
            <a:ext cx="1828800" cy="571503"/>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CDC2824-09D5-D24A-A95D-E401596C4F79}"/>
              </a:ext>
            </a:extLst>
          </p:cNvPr>
          <p:cNvSpPr/>
          <p:nvPr/>
        </p:nvSpPr>
        <p:spPr>
          <a:xfrm>
            <a:off x="3048000" y="3908422"/>
            <a:ext cx="1828800" cy="571503"/>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835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73487-C8BC-0645-8C59-77FB0B589886}"/>
              </a:ext>
            </a:extLst>
          </p:cNvPr>
          <p:cNvSpPr>
            <a:spLocks noGrp="1"/>
          </p:cNvSpPr>
          <p:nvPr>
            <p:ph type="title"/>
          </p:nvPr>
        </p:nvSpPr>
        <p:spPr/>
        <p:txBody>
          <a:bodyPr/>
          <a:lstStyle/>
          <a:p>
            <a:r>
              <a:rPr lang="en-US" dirty="0"/>
              <a:t>Potential outcomes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9498A42-8731-0D4D-A125-BBB20F9CAE28}"/>
                  </a:ext>
                </a:extLst>
              </p:cNvPr>
              <p:cNvSpPr txBox="1"/>
              <p:nvPr/>
            </p:nvSpPr>
            <p:spPr>
              <a:xfrm>
                <a:off x="6895474" y="2732196"/>
                <a:ext cx="2434193" cy="123110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1"/>
                          </a:solidFill>
                          <a:latin typeface="Cambria Math" panose="02040503050406030204" pitchFamily="18" charset="0"/>
                        </a:rPr>
                        <m:t>1</m:t>
                      </m:r>
                      <m:r>
                        <a:rPr lang="en-US" sz="8000" b="0" i="1" smtClean="0">
                          <a:solidFill>
                            <a:schemeClr val="bg1"/>
                          </a:solidFill>
                          <a:latin typeface="Cambria Math" panose="02040503050406030204" pitchFamily="18" charset="0"/>
                        </a:rPr>
                        <m:t>)</m:t>
                      </m:r>
                    </m:oMath>
                  </m:oMathPara>
                </a14:m>
                <a:endParaRPr lang="en-US" sz="8000" dirty="0">
                  <a:solidFill>
                    <a:schemeClr val="bg1"/>
                  </a:solidFill>
                </a:endParaRPr>
              </a:p>
            </p:txBody>
          </p:sp>
        </mc:Choice>
        <mc:Fallback>
          <p:sp>
            <p:nvSpPr>
              <p:cNvPr id="4" name="TextBox 3">
                <a:extLst>
                  <a:ext uri="{FF2B5EF4-FFF2-40B4-BE49-F238E27FC236}">
                    <a16:creationId xmlns:a16="http://schemas.microsoft.com/office/drawing/2014/main" id="{99498A42-8731-0D4D-A125-BBB20F9CAE28}"/>
                  </a:ext>
                </a:extLst>
              </p:cNvPr>
              <p:cNvSpPr txBox="1">
                <a:spLocks noRot="1" noChangeAspect="1" noMove="1" noResize="1" noEditPoints="1" noAdjustHandles="1" noChangeArrowheads="1" noChangeShapeType="1" noTextEdit="1"/>
              </p:cNvSpPr>
              <p:nvPr/>
            </p:nvSpPr>
            <p:spPr>
              <a:xfrm>
                <a:off x="6895474" y="2732196"/>
                <a:ext cx="2434193" cy="1231106"/>
              </a:xfrm>
              <a:prstGeom prst="rect">
                <a:avLst/>
              </a:prstGeom>
              <a:blipFill>
                <a:blip r:embed="rId3"/>
                <a:stretch>
                  <a:fillRect l="-8290" r="-13472" b="-336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F5F2976-EB6C-9C45-8C70-6590F4F78539}"/>
                  </a:ext>
                </a:extLst>
              </p:cNvPr>
              <p:cNvSpPr txBox="1"/>
              <p:nvPr/>
            </p:nvSpPr>
            <p:spPr>
              <a:xfrm>
                <a:off x="2846224" y="2732196"/>
                <a:ext cx="2434193" cy="123110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8000" b="0" i="1" smtClean="0">
                              <a:solidFill>
                                <a:schemeClr val="tx1">
                                  <a:lumMod val="75000"/>
                                  <a:lumOff val="25000"/>
                                </a:schemeClr>
                              </a:solidFill>
                              <a:latin typeface="Cambria Math" panose="02040503050406030204" pitchFamily="18" charset="0"/>
                            </a:rPr>
                          </m:ctrlPr>
                        </m:sSubPr>
                        <m:e>
                          <m:r>
                            <a:rPr lang="en-US" sz="8000" b="0" i="1" smtClean="0">
                              <a:solidFill>
                                <a:schemeClr val="tx1">
                                  <a:lumMod val="75000"/>
                                  <a:lumOff val="25000"/>
                                </a:schemeClr>
                              </a:solidFill>
                              <a:latin typeface="Cambria Math" panose="02040503050406030204" pitchFamily="18" charset="0"/>
                            </a:rPr>
                            <m:t>𝑌</m:t>
                          </m:r>
                        </m:e>
                        <m:sub>
                          <m:r>
                            <a:rPr lang="en-US" sz="8000" b="0" i="1" smtClean="0">
                              <a:solidFill>
                                <a:schemeClr val="tx1">
                                  <a:lumMod val="75000"/>
                                  <a:lumOff val="25000"/>
                                </a:schemeClr>
                              </a:solidFill>
                              <a:latin typeface="Cambria Math" panose="02040503050406030204" pitchFamily="18" charset="0"/>
                            </a:rPr>
                            <m:t>𝑖</m:t>
                          </m:r>
                        </m:sub>
                      </m:sSub>
                      <m:r>
                        <a:rPr lang="en-US" sz="8000" b="0" i="1" smtClean="0">
                          <a:solidFill>
                            <a:schemeClr val="tx1">
                              <a:lumMod val="75000"/>
                              <a:lumOff val="25000"/>
                            </a:schemeClr>
                          </a:solidFill>
                          <a:latin typeface="Cambria Math" panose="02040503050406030204" pitchFamily="18" charset="0"/>
                        </a:rPr>
                        <m:t>(</m:t>
                      </m:r>
                      <m:r>
                        <a:rPr lang="en-US" sz="8000" b="0" i="1" smtClean="0">
                          <a:solidFill>
                            <a:schemeClr val="accent6">
                              <a:lumMod val="50000"/>
                            </a:schemeClr>
                          </a:solidFill>
                          <a:latin typeface="Cambria Math" panose="02040503050406030204" pitchFamily="18" charset="0"/>
                        </a:rPr>
                        <m:t>0</m:t>
                      </m:r>
                      <m:r>
                        <a:rPr lang="en-US" sz="8000" b="0" i="1" smtClean="0">
                          <a:solidFill>
                            <a:schemeClr val="tx1">
                              <a:lumMod val="75000"/>
                              <a:lumOff val="25000"/>
                            </a:schemeClr>
                          </a:solidFill>
                          <a:latin typeface="Cambria Math" panose="02040503050406030204" pitchFamily="18" charset="0"/>
                        </a:rPr>
                        <m:t>)</m:t>
                      </m:r>
                    </m:oMath>
                  </m:oMathPara>
                </a14:m>
                <a:endParaRPr lang="en-US" sz="8000" dirty="0">
                  <a:solidFill>
                    <a:schemeClr val="tx1">
                      <a:lumMod val="75000"/>
                      <a:lumOff val="25000"/>
                    </a:schemeClr>
                  </a:solidFill>
                </a:endParaRPr>
              </a:p>
            </p:txBody>
          </p:sp>
        </mc:Choice>
        <mc:Fallback>
          <p:sp>
            <p:nvSpPr>
              <p:cNvPr id="5" name="TextBox 4">
                <a:extLst>
                  <a:ext uri="{FF2B5EF4-FFF2-40B4-BE49-F238E27FC236}">
                    <a16:creationId xmlns:a16="http://schemas.microsoft.com/office/drawing/2014/main" id="{6F5F2976-EB6C-9C45-8C70-6590F4F78539}"/>
                  </a:ext>
                </a:extLst>
              </p:cNvPr>
              <p:cNvSpPr txBox="1">
                <a:spLocks noRot="1" noChangeAspect="1" noMove="1" noResize="1" noEditPoints="1" noAdjustHandles="1" noChangeArrowheads="1" noChangeShapeType="1" noTextEdit="1"/>
              </p:cNvSpPr>
              <p:nvPr/>
            </p:nvSpPr>
            <p:spPr>
              <a:xfrm>
                <a:off x="2846224" y="2732196"/>
                <a:ext cx="2434193" cy="1231106"/>
              </a:xfrm>
              <a:prstGeom prst="rect">
                <a:avLst/>
              </a:prstGeom>
              <a:blipFill>
                <a:blip r:embed="rId4"/>
                <a:stretch>
                  <a:fillRect l="-8290" r="-13990" b="-3367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550E5FB-9AF4-AD45-8489-EC08D0DD3F6D}"/>
              </a:ext>
            </a:extLst>
          </p:cNvPr>
          <p:cNvPicPr>
            <a:picLocks noChangeAspect="1"/>
          </p:cNvPicPr>
          <p:nvPr/>
        </p:nvPicPr>
        <p:blipFill>
          <a:blip r:embed="rId5">
            <a:duotone>
              <a:prstClr val="black"/>
              <a:schemeClr val="accent3">
                <a:tint val="45000"/>
                <a:satMod val="400000"/>
              </a:schemeClr>
            </a:duotone>
          </a:blip>
          <a:stretch>
            <a:fillRect/>
          </a:stretch>
        </p:blipFill>
        <p:spPr>
          <a:xfrm>
            <a:off x="3702970" y="4444599"/>
            <a:ext cx="1072295" cy="536148"/>
          </a:xfrm>
          <a:prstGeom prst="rect">
            <a:avLst/>
          </a:prstGeom>
        </p:spPr>
      </p:pic>
      <p:pic>
        <p:nvPicPr>
          <p:cNvPr id="8" name="Picture 7">
            <a:extLst>
              <a:ext uri="{FF2B5EF4-FFF2-40B4-BE49-F238E27FC236}">
                <a16:creationId xmlns:a16="http://schemas.microsoft.com/office/drawing/2014/main" id="{5BF6364F-EFAE-4948-916B-5CBA3C79F052}"/>
              </a:ext>
            </a:extLst>
          </p:cNvPr>
          <p:cNvPicPr>
            <a:picLocks noChangeAspect="1"/>
          </p:cNvPicPr>
          <p:nvPr/>
        </p:nvPicPr>
        <p:blipFill>
          <a:blip r:embed="rId5">
            <a:duotone>
              <a:schemeClr val="accent1">
                <a:shade val="45000"/>
                <a:satMod val="135000"/>
              </a:schemeClr>
              <a:prstClr val="white"/>
            </a:duotone>
          </a:blip>
          <a:stretch>
            <a:fillRect/>
          </a:stretch>
        </p:blipFill>
        <p:spPr>
          <a:xfrm>
            <a:off x="7763111" y="4468662"/>
            <a:ext cx="1072295" cy="536148"/>
          </a:xfrm>
          <a:prstGeom prst="rect">
            <a:avLst/>
          </a:prstGeom>
        </p:spPr>
      </p:pic>
    </p:spTree>
    <p:extLst>
      <p:ext uri="{BB962C8B-B14F-4D97-AF65-F5344CB8AC3E}">
        <p14:creationId xmlns:p14="http://schemas.microsoft.com/office/powerpoint/2010/main" val="32884774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fontScale="90000"/>
          </a:bodyPr>
          <a:lstStyle/>
          <a:p>
            <a:r>
              <a:rPr lang="en-US" sz="6000" dirty="0">
                <a:solidFill>
                  <a:schemeClr val="bg1"/>
                </a:solidFill>
                <a:latin typeface="Franklin Gothic Heavy" charset="0"/>
                <a:ea typeface="Franklin Gothic Heavy" charset="0"/>
                <a:cs typeface="Franklin Gothic Heavy" charset="0"/>
              </a:rPr>
              <a:t>Standardized Mean Difference</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778468" y="2012950"/>
            <a:ext cx="10635063" cy="41338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500" dirty="0">
                <a:solidFill>
                  <a:schemeClr val="tx1"/>
                </a:solidFill>
                <a:latin typeface="Monaco" pitchFamily="2" charset="77"/>
              </a:rPr>
              <a:t>library(</a:t>
            </a:r>
            <a:r>
              <a:rPr lang="en-US" sz="2500" dirty="0" err="1">
                <a:solidFill>
                  <a:schemeClr val="tx1"/>
                </a:solidFill>
                <a:latin typeface="Monaco" pitchFamily="2" charset="77"/>
              </a:rPr>
              <a:t>tableone</a:t>
            </a:r>
            <a:r>
              <a:rPr lang="en-US" sz="2500" dirty="0">
                <a:solidFill>
                  <a:schemeClr val="tx1"/>
                </a:solidFill>
                <a:latin typeface="Monaco" pitchFamily="2" charset="77"/>
              </a:rPr>
              <a:t>)</a:t>
            </a:r>
          </a:p>
          <a:p>
            <a:endParaRPr lang="en-US" sz="2500" dirty="0">
              <a:solidFill>
                <a:schemeClr val="tx1"/>
              </a:solidFill>
              <a:latin typeface="Monaco" pitchFamily="2" charset="77"/>
            </a:endParaRPr>
          </a:p>
          <a:p>
            <a:r>
              <a:rPr lang="en-US" sz="2500" dirty="0" err="1">
                <a:solidFill>
                  <a:schemeClr val="tx1"/>
                </a:solidFill>
                <a:latin typeface="Monaco" pitchFamily="2" charset="77"/>
              </a:rPr>
              <a:t>smd_table</a:t>
            </a:r>
            <a:r>
              <a:rPr lang="en-US" sz="2500" dirty="0">
                <a:solidFill>
                  <a:schemeClr val="tx1"/>
                </a:solidFill>
                <a:latin typeface="Monaco" pitchFamily="2" charset="77"/>
              </a:rPr>
              <a:t> &lt;- </a:t>
            </a:r>
            <a:r>
              <a:rPr lang="en-US" sz="2500" dirty="0" err="1">
                <a:solidFill>
                  <a:schemeClr val="tx1"/>
                </a:solidFill>
                <a:latin typeface="Monaco" pitchFamily="2" charset="77"/>
              </a:rPr>
              <a:t>svyCreateTableOne</a:t>
            </a:r>
            <a:r>
              <a:rPr lang="en-US" sz="2500" dirty="0">
                <a:solidFill>
                  <a:schemeClr val="tx1"/>
                </a:solidFill>
                <a:latin typeface="Monaco" pitchFamily="2" charset="77"/>
              </a:rPr>
              <a:t>(</a:t>
            </a:r>
          </a:p>
          <a:p>
            <a:r>
              <a:rPr lang="en-US" sz="2500" dirty="0">
                <a:solidFill>
                  <a:schemeClr val="tx1"/>
                </a:solidFill>
                <a:latin typeface="Monaco" pitchFamily="2" charset="77"/>
              </a:rPr>
              <a:t>  </a:t>
            </a:r>
            <a:r>
              <a:rPr lang="en-US" sz="2500" dirty="0" err="1">
                <a:solidFill>
                  <a:schemeClr val="tx1"/>
                </a:solidFill>
                <a:latin typeface="Monaco" pitchFamily="2" charset="77"/>
              </a:rPr>
              <a:t>vars</a:t>
            </a:r>
            <a:r>
              <a:rPr lang="en-US" sz="2500" dirty="0">
                <a:solidFill>
                  <a:schemeClr val="tx1"/>
                </a:solidFill>
                <a:latin typeface="Monaco" pitchFamily="2" charset="77"/>
              </a:rPr>
              <a:t> = c(“smoker”, “</a:t>
            </a:r>
            <a:r>
              <a:rPr lang="en-US" sz="2500" dirty="0" err="1">
                <a:solidFill>
                  <a:schemeClr val="tx1"/>
                </a:solidFill>
                <a:latin typeface="Monaco" pitchFamily="2" charset="77"/>
              </a:rPr>
              <a:t>cowboy_hat</a:t>
            </a:r>
            <a:r>
              <a:rPr lang="en-US" sz="2500" dirty="0">
                <a:solidFill>
                  <a:schemeClr val="tx1"/>
                </a:solidFill>
                <a:latin typeface="Monaco" pitchFamily="2" charset="77"/>
              </a:rPr>
              <a:t>”, “sick”, . . .),</a:t>
            </a:r>
          </a:p>
          <a:p>
            <a:r>
              <a:rPr lang="en-US" sz="2500" dirty="0">
                <a:solidFill>
                  <a:schemeClr val="tx1"/>
                </a:solidFill>
                <a:latin typeface="Monaco" pitchFamily="2" charset="77"/>
              </a:rPr>
              <a:t>  strata = “exposure”,</a:t>
            </a:r>
          </a:p>
          <a:p>
            <a:r>
              <a:rPr lang="en-US" sz="2500" dirty="0">
                <a:solidFill>
                  <a:schemeClr val="tx1"/>
                </a:solidFill>
                <a:latin typeface="Monaco" pitchFamily="2" charset="77"/>
              </a:rPr>
              <a:t>  data = </a:t>
            </a:r>
            <a:r>
              <a:rPr lang="en-US" sz="2500" dirty="0" err="1">
                <a:solidFill>
                  <a:schemeClr val="tx1"/>
                </a:solidFill>
                <a:latin typeface="Monaco" pitchFamily="2" charset="77"/>
              </a:rPr>
              <a:t>svy_des</a:t>
            </a:r>
            <a:r>
              <a:rPr lang="en-US" sz="2500" dirty="0">
                <a:solidFill>
                  <a:schemeClr val="tx1"/>
                </a:solidFill>
                <a:latin typeface="Monaco" pitchFamily="2" charset="77"/>
              </a:rPr>
              <a:t>,</a:t>
            </a:r>
          </a:p>
          <a:p>
            <a:r>
              <a:rPr lang="en-US" sz="2500" dirty="0">
                <a:solidFill>
                  <a:schemeClr val="tx1"/>
                </a:solidFill>
                <a:latin typeface="Monaco" pitchFamily="2" charset="77"/>
              </a:rPr>
              <a:t>  test = FALSE)</a:t>
            </a:r>
          </a:p>
          <a:p>
            <a:endParaRPr lang="en-US" sz="2500" dirty="0">
              <a:solidFill>
                <a:schemeClr val="tx1"/>
              </a:solidFill>
              <a:latin typeface="Monaco" pitchFamily="2" charset="77"/>
            </a:endParaRPr>
          </a:p>
          <a:p>
            <a:r>
              <a:rPr lang="en-US" sz="2500" dirty="0">
                <a:solidFill>
                  <a:schemeClr val="tx1"/>
                </a:solidFill>
                <a:latin typeface="Monaco" pitchFamily="2" charset="77"/>
              </a:rPr>
              <a:t>print(</a:t>
            </a:r>
            <a:r>
              <a:rPr lang="en-US" sz="2500" dirty="0" err="1">
                <a:solidFill>
                  <a:schemeClr val="tx1"/>
                </a:solidFill>
                <a:latin typeface="Monaco" pitchFamily="2" charset="77"/>
              </a:rPr>
              <a:t>smd_table</a:t>
            </a:r>
            <a:r>
              <a:rPr lang="en-US" sz="2500" dirty="0">
                <a:solidFill>
                  <a:schemeClr val="tx1"/>
                </a:solidFill>
                <a:latin typeface="Monaco" pitchFamily="2" charset="77"/>
              </a:rPr>
              <a:t>, </a:t>
            </a:r>
            <a:r>
              <a:rPr lang="en-US" sz="2500" dirty="0" err="1">
                <a:solidFill>
                  <a:schemeClr val="tx1"/>
                </a:solidFill>
                <a:latin typeface="Monaco" pitchFamily="2" charset="77"/>
              </a:rPr>
              <a:t>smd</a:t>
            </a:r>
            <a:r>
              <a:rPr lang="en-US" sz="2500" dirty="0">
                <a:solidFill>
                  <a:schemeClr val="tx1"/>
                </a:solidFill>
                <a:latin typeface="Monaco" pitchFamily="2" charset="77"/>
              </a:rPr>
              <a:t> = TRUE)</a:t>
            </a:r>
          </a:p>
        </p:txBody>
      </p:sp>
      <p:sp>
        <p:nvSpPr>
          <p:cNvPr id="4" name="Rounded Rectangle 3">
            <a:extLst>
              <a:ext uri="{FF2B5EF4-FFF2-40B4-BE49-F238E27FC236}">
                <a16:creationId xmlns:a16="http://schemas.microsoft.com/office/drawing/2014/main" id="{3EE18A80-B46F-3441-9653-A34FA9F7BB70}"/>
              </a:ext>
            </a:extLst>
          </p:cNvPr>
          <p:cNvSpPr/>
          <p:nvPr/>
        </p:nvSpPr>
        <p:spPr>
          <a:xfrm>
            <a:off x="2616200" y="3962397"/>
            <a:ext cx="1397000" cy="571503"/>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826D7C21-50A7-A745-B040-A4C69F2268C4}"/>
              </a:ext>
            </a:extLst>
          </p:cNvPr>
          <p:cNvSpPr/>
          <p:nvPr/>
        </p:nvSpPr>
        <p:spPr>
          <a:xfrm>
            <a:off x="3314700" y="2752722"/>
            <a:ext cx="3403600" cy="571503"/>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9AF22672-A10C-4845-801D-2D1DEED7C52C}"/>
              </a:ext>
            </a:extLst>
          </p:cNvPr>
          <p:cNvSpPr/>
          <p:nvPr/>
        </p:nvSpPr>
        <p:spPr>
          <a:xfrm>
            <a:off x="2616200" y="3197220"/>
            <a:ext cx="7670800" cy="571503"/>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5A878DA9-4C02-1A49-85E0-B1197BC5F295}"/>
              </a:ext>
            </a:extLst>
          </p:cNvPr>
          <p:cNvSpPr/>
          <p:nvPr/>
        </p:nvSpPr>
        <p:spPr>
          <a:xfrm>
            <a:off x="2882900" y="3540912"/>
            <a:ext cx="2070100" cy="571503"/>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51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P spid="7" grpId="0" animBg="1"/>
      <p:bldP spid="7" grpId="1" animBg="1"/>
      <p:bldP spid="8" grpId="0" animBg="1"/>
      <p:bldP spid="8" grpId="1"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CA04AB3-9C1F-5941-AE16-D2D66B4EAE91}"/>
              </a:ext>
            </a:extLst>
          </p:cNvPr>
          <p:cNvGraphicFramePr>
            <a:graphicFrameLocks noGrp="1"/>
          </p:cNvGraphicFramePr>
          <p:nvPr>
            <p:extLst>
              <p:ext uri="{D42A27DB-BD31-4B8C-83A1-F6EECF244321}">
                <p14:modId xmlns:p14="http://schemas.microsoft.com/office/powerpoint/2010/main" val="4052410061"/>
              </p:ext>
            </p:extLst>
          </p:nvPr>
        </p:nvGraphicFramePr>
        <p:xfrm>
          <a:off x="2041524" y="1730376"/>
          <a:ext cx="8108952" cy="4506909"/>
        </p:xfrm>
        <a:graphic>
          <a:graphicData uri="http://schemas.openxmlformats.org/drawingml/2006/table">
            <a:tbl>
              <a:tblPr firstRow="1" firstCol="1">
                <a:tableStyleId>{5C22544A-7EE6-4342-B048-85BDC9FD1C3A}</a:tableStyleId>
              </a:tblPr>
              <a:tblGrid>
                <a:gridCol w="2027238">
                  <a:extLst>
                    <a:ext uri="{9D8B030D-6E8A-4147-A177-3AD203B41FA5}">
                      <a16:colId xmlns:a16="http://schemas.microsoft.com/office/drawing/2014/main" val="2760876826"/>
                    </a:ext>
                  </a:extLst>
                </a:gridCol>
                <a:gridCol w="2027238">
                  <a:extLst>
                    <a:ext uri="{9D8B030D-6E8A-4147-A177-3AD203B41FA5}">
                      <a16:colId xmlns:a16="http://schemas.microsoft.com/office/drawing/2014/main" val="601532585"/>
                    </a:ext>
                  </a:extLst>
                </a:gridCol>
                <a:gridCol w="2027238">
                  <a:extLst>
                    <a:ext uri="{9D8B030D-6E8A-4147-A177-3AD203B41FA5}">
                      <a16:colId xmlns:a16="http://schemas.microsoft.com/office/drawing/2014/main" val="1356641859"/>
                    </a:ext>
                  </a:extLst>
                </a:gridCol>
                <a:gridCol w="2027238">
                  <a:extLst>
                    <a:ext uri="{9D8B030D-6E8A-4147-A177-3AD203B41FA5}">
                      <a16:colId xmlns:a16="http://schemas.microsoft.com/office/drawing/2014/main" val="1841103786"/>
                    </a:ext>
                  </a:extLst>
                </a:gridCol>
              </a:tblGrid>
              <a:tr h="290512">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b="1" i="0" u="none" strike="noStrike" dirty="0">
                          <a:solidFill>
                            <a:schemeClr val="bg1"/>
                          </a:solidFill>
                          <a:effectLst/>
                          <a:latin typeface="Calibri" panose="020F0502020204030204" pitchFamily="34" charset="0"/>
                        </a:rPr>
                        <a:t>Exposed</a:t>
                      </a:r>
                    </a:p>
                  </a:txBody>
                  <a:tcPr marL="9525" marR="9525" marT="9525" marB="0" anchor="b"/>
                </a:tc>
                <a:tc>
                  <a:txBody>
                    <a:bodyPr/>
                    <a:lstStyle/>
                    <a:p>
                      <a:pPr algn="l" fontAlgn="b"/>
                      <a:r>
                        <a:rPr lang="en-US" sz="1800" u="none" strike="noStrike" dirty="0">
                          <a:effectLst/>
                        </a:rPr>
                        <a:t>Unexposed</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SMD</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61516153"/>
                  </a:ext>
                </a:extLst>
              </a:tr>
              <a:tr h="290512">
                <a:tc>
                  <a:txBody>
                    <a:bodyPr/>
                    <a:lstStyle/>
                    <a:p>
                      <a:pPr algn="l" fontAlgn="b"/>
                      <a:r>
                        <a:rPr lang="en-US" sz="1800" u="none" strike="noStrike">
                          <a:effectLst/>
                        </a:rPr>
                        <a:t>n</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1897.07</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1900.24</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83051549"/>
                  </a:ext>
                </a:extLst>
              </a:tr>
              <a:tr h="397619">
                <a:tc>
                  <a:txBody>
                    <a:bodyPr/>
                    <a:lstStyle/>
                    <a:p>
                      <a:pPr algn="l" fontAlgn="b"/>
                      <a:r>
                        <a:rPr lang="en-US" sz="1800" u="none" strike="noStrike" dirty="0">
                          <a:effectLst/>
                        </a:rPr>
                        <a:t>mustache</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60.71 (16.95)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60.90 (15.61)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0.012</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51096474"/>
                  </a:ext>
                </a:extLst>
              </a:tr>
              <a:tr h="397619">
                <a:tc>
                  <a:txBody>
                    <a:bodyPr/>
                    <a:lstStyle/>
                    <a:p>
                      <a:pPr algn="l" fontAlgn="b"/>
                      <a:r>
                        <a:rPr lang="en-US" sz="1800" u="none" strike="noStrike" dirty="0">
                          <a:effectLst/>
                        </a:rPr>
                        <a:t>cowboy hat</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204.59 (101.45)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202.90 (106.44)</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0.016</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92531156"/>
                  </a:ext>
                </a:extLst>
              </a:tr>
              <a:tr h="571276">
                <a:tc>
                  <a:txBody>
                    <a:bodyPr/>
                    <a:lstStyle/>
                    <a:p>
                      <a:pPr algn="l" fontAlgn="b"/>
                      <a:r>
                        <a:rPr lang="en-US" sz="1800" u="none" strike="noStrike" dirty="0">
                          <a:effectLst/>
                        </a:rPr>
                        <a:t>glasses</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70.77 (27.00)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70.51 (27.50)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0.01</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91185979"/>
                  </a:ext>
                </a:extLst>
              </a:tr>
              <a:tr h="571276">
                <a:tc>
                  <a:txBody>
                    <a:bodyPr/>
                    <a:lstStyle/>
                    <a:p>
                      <a:pPr algn="l" fontAlgn="b"/>
                      <a:r>
                        <a:rPr lang="en-US" sz="1800" u="none" strike="noStrike" dirty="0">
                          <a:effectLst/>
                        </a:rPr>
                        <a:t>smoker</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37.46 (10.93)</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37.40 (11.28)</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0.005</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88154602"/>
                  </a:ext>
                </a:extLst>
              </a:tr>
              <a:tr h="397619">
                <a:tc>
                  <a:txBody>
                    <a:bodyPr/>
                    <a:lstStyle/>
                    <a:p>
                      <a:pPr algn="l" fontAlgn="b"/>
                      <a:r>
                        <a:rPr lang="en-US" sz="1800" u="none" strike="noStrike" dirty="0">
                          <a:effectLst/>
                        </a:rPr>
                        <a:t>crazy hair</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2.27 (2.46)</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2.27 (1.82)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0.003</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48956668"/>
                  </a:ext>
                </a:extLst>
              </a:tr>
              <a:tr h="397619">
                <a:tc>
                  <a:txBody>
                    <a:bodyPr/>
                    <a:lstStyle/>
                    <a:p>
                      <a:pPr algn="l" fontAlgn="b"/>
                      <a:r>
                        <a:rPr lang="en-US" sz="1800" u="none" strike="noStrike" dirty="0">
                          <a:effectLst/>
                        </a:rPr>
                        <a:t>smile</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2.49 (5.48)</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2.47 (4.80)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0.003</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52509913"/>
                  </a:ext>
                </a:extLst>
              </a:tr>
              <a:tr h="397619">
                <a:tc>
                  <a:txBody>
                    <a:bodyPr/>
                    <a:lstStyle/>
                    <a:p>
                      <a:pPr algn="l" fontAlgn="b"/>
                      <a:r>
                        <a:rPr lang="en-US" sz="1800" u="none" strike="noStrike" dirty="0">
                          <a:effectLst/>
                        </a:rPr>
                        <a:t>sick</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30.92 (8.23)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30.95 (7.54)</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0.003</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13761317"/>
                  </a:ext>
                </a:extLst>
              </a:tr>
              <a:tr h="397619">
                <a:tc>
                  <a:txBody>
                    <a:bodyPr/>
                    <a:lstStyle/>
                    <a:p>
                      <a:pPr algn="l" fontAlgn="b"/>
                      <a:r>
                        <a:rPr lang="en-US" sz="1800" u="none" strike="noStrike" dirty="0">
                          <a:effectLst/>
                        </a:rPr>
                        <a:t>harry potter</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3.04 (0.69)</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3.03 (0.93)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0.01</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79115639"/>
                  </a:ext>
                </a:extLst>
              </a:tr>
              <a:tr h="397619">
                <a:tc>
                  <a:txBody>
                    <a:bodyPr/>
                    <a:lstStyle/>
                    <a:p>
                      <a:pPr algn="l" fontAlgn="b"/>
                      <a:r>
                        <a:rPr lang="en-US" sz="1800" u="none" strike="noStrike" dirty="0">
                          <a:effectLst/>
                        </a:rPr>
                        <a:t>healthy</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145.4 (7.7)</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152.2 (8.0)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0.013</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70094492"/>
                  </a:ext>
                </a:extLst>
              </a:tr>
            </a:tbl>
          </a:graphicData>
        </a:graphic>
      </p:graphicFrame>
      <p:sp>
        <p:nvSpPr>
          <p:cNvPr id="6" name="Title 1">
            <a:extLst>
              <a:ext uri="{FF2B5EF4-FFF2-40B4-BE49-F238E27FC236}">
                <a16:creationId xmlns:a16="http://schemas.microsoft.com/office/drawing/2014/main" id="{2E781428-C066-E947-8303-1AA720E122DB}"/>
              </a:ext>
            </a:extLst>
          </p:cNvPr>
          <p:cNvSpPr>
            <a:spLocks noGrp="1"/>
          </p:cNvSpPr>
          <p:nvPr>
            <p:ph type="title"/>
          </p:nvPr>
        </p:nvSpPr>
        <p:spPr>
          <a:xfrm>
            <a:off x="838200" y="365125"/>
            <a:ext cx="10515600" cy="1325563"/>
          </a:xfrm>
        </p:spPr>
        <p:txBody>
          <a:bodyPr>
            <a:normAutofit fontScale="90000"/>
          </a:bodyPr>
          <a:lstStyle/>
          <a:p>
            <a:r>
              <a:rPr lang="en-US" sz="6000" dirty="0">
                <a:solidFill>
                  <a:schemeClr val="bg1"/>
                </a:solidFill>
                <a:latin typeface="Franklin Gothic Heavy" charset="0"/>
                <a:ea typeface="Franklin Gothic Heavy" charset="0"/>
                <a:cs typeface="Franklin Gothic Heavy" charset="0"/>
              </a:rPr>
              <a:t>Standardized Mean Difference</a:t>
            </a:r>
            <a:endParaRPr lang="en-US" sz="6000" dirty="0"/>
          </a:p>
        </p:txBody>
      </p:sp>
      <p:sp>
        <p:nvSpPr>
          <p:cNvPr id="7" name="Rounded Rectangle 6">
            <a:extLst>
              <a:ext uri="{FF2B5EF4-FFF2-40B4-BE49-F238E27FC236}">
                <a16:creationId xmlns:a16="http://schemas.microsoft.com/office/drawing/2014/main" id="{A8943E9E-30CE-AA45-B144-EB50ED984C05}"/>
              </a:ext>
            </a:extLst>
          </p:cNvPr>
          <p:cNvSpPr/>
          <p:nvPr/>
        </p:nvSpPr>
        <p:spPr>
          <a:xfrm>
            <a:off x="8064500" y="1730376"/>
            <a:ext cx="2022476" cy="4543424"/>
          </a:xfrm>
          <a:prstGeom prst="roundRect">
            <a:avLst>
              <a:gd name="adj" fmla="val 3480"/>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9597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fontScale="90000"/>
          </a:bodyPr>
          <a:lstStyle/>
          <a:p>
            <a:r>
              <a:rPr lang="en-US" sz="6000" dirty="0">
                <a:solidFill>
                  <a:schemeClr val="bg1"/>
                </a:solidFill>
                <a:latin typeface="Franklin Gothic Heavy" charset="0"/>
                <a:ea typeface="Franklin Gothic Heavy" charset="0"/>
                <a:cs typeface="Franklin Gothic Heavy" charset="0"/>
              </a:rPr>
              <a:t>Standardized Mean Difference</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778468" y="2012950"/>
            <a:ext cx="10635063" cy="41338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500" dirty="0">
                <a:solidFill>
                  <a:schemeClr val="tx1"/>
                </a:solidFill>
                <a:latin typeface="Monaco" pitchFamily="2" charset="77"/>
              </a:rPr>
              <a:t>library(</a:t>
            </a:r>
            <a:r>
              <a:rPr lang="en-US" sz="2500" dirty="0" err="1">
                <a:solidFill>
                  <a:schemeClr val="tx1"/>
                </a:solidFill>
                <a:latin typeface="Monaco" pitchFamily="2" charset="77"/>
              </a:rPr>
              <a:t>tableone</a:t>
            </a:r>
            <a:r>
              <a:rPr lang="en-US" sz="2500" dirty="0">
                <a:solidFill>
                  <a:schemeClr val="tx1"/>
                </a:solidFill>
                <a:latin typeface="Monaco" pitchFamily="2" charset="77"/>
              </a:rPr>
              <a:t>)</a:t>
            </a:r>
          </a:p>
          <a:p>
            <a:endParaRPr lang="en-US" sz="2500" dirty="0">
              <a:solidFill>
                <a:schemeClr val="tx1"/>
              </a:solidFill>
              <a:latin typeface="Monaco" pitchFamily="2" charset="77"/>
            </a:endParaRPr>
          </a:p>
          <a:p>
            <a:r>
              <a:rPr lang="en-US" sz="2500" dirty="0" err="1">
                <a:solidFill>
                  <a:schemeClr val="tx1"/>
                </a:solidFill>
                <a:latin typeface="Monaco" pitchFamily="2" charset="77"/>
              </a:rPr>
              <a:t>smd_table_unweighted</a:t>
            </a:r>
            <a:r>
              <a:rPr lang="en-US" sz="2500" dirty="0">
                <a:solidFill>
                  <a:schemeClr val="tx1"/>
                </a:solidFill>
                <a:latin typeface="Monaco" pitchFamily="2" charset="77"/>
              </a:rPr>
              <a:t> &lt;- </a:t>
            </a:r>
            <a:r>
              <a:rPr lang="en-US" sz="2500" dirty="0" err="1">
                <a:solidFill>
                  <a:schemeClr val="tx1"/>
                </a:solidFill>
                <a:latin typeface="Monaco" pitchFamily="2" charset="77"/>
              </a:rPr>
              <a:t>CreateTableOne</a:t>
            </a:r>
            <a:r>
              <a:rPr lang="en-US" sz="2500" dirty="0">
                <a:solidFill>
                  <a:schemeClr val="tx1"/>
                </a:solidFill>
                <a:latin typeface="Monaco" pitchFamily="2" charset="77"/>
              </a:rPr>
              <a:t>(</a:t>
            </a:r>
          </a:p>
          <a:p>
            <a:r>
              <a:rPr lang="en-US" sz="2500" dirty="0">
                <a:solidFill>
                  <a:schemeClr val="tx1"/>
                </a:solidFill>
                <a:latin typeface="Monaco" pitchFamily="2" charset="77"/>
              </a:rPr>
              <a:t>  </a:t>
            </a:r>
            <a:r>
              <a:rPr lang="en-US" sz="2500" dirty="0" err="1">
                <a:solidFill>
                  <a:schemeClr val="tx1"/>
                </a:solidFill>
                <a:latin typeface="Monaco" pitchFamily="2" charset="77"/>
              </a:rPr>
              <a:t>vars</a:t>
            </a:r>
            <a:r>
              <a:rPr lang="en-US" sz="2500" dirty="0">
                <a:solidFill>
                  <a:schemeClr val="tx1"/>
                </a:solidFill>
                <a:latin typeface="Monaco" pitchFamily="2" charset="77"/>
              </a:rPr>
              <a:t> = c(“smoker”, “</a:t>
            </a:r>
            <a:r>
              <a:rPr lang="en-US" sz="2500" dirty="0" err="1">
                <a:solidFill>
                  <a:schemeClr val="tx1"/>
                </a:solidFill>
                <a:latin typeface="Monaco" pitchFamily="2" charset="77"/>
              </a:rPr>
              <a:t>cowboy_hat</a:t>
            </a:r>
            <a:r>
              <a:rPr lang="en-US" sz="2500" dirty="0">
                <a:solidFill>
                  <a:schemeClr val="tx1"/>
                </a:solidFill>
                <a:latin typeface="Monaco" pitchFamily="2" charset="77"/>
              </a:rPr>
              <a:t>”, “sick”, . . .),</a:t>
            </a:r>
          </a:p>
          <a:p>
            <a:r>
              <a:rPr lang="en-US" sz="2500" dirty="0">
                <a:solidFill>
                  <a:schemeClr val="tx1"/>
                </a:solidFill>
                <a:latin typeface="Monaco" pitchFamily="2" charset="77"/>
              </a:rPr>
              <a:t>  strata = “exposure”,</a:t>
            </a:r>
          </a:p>
          <a:p>
            <a:r>
              <a:rPr lang="en-US" sz="2500" dirty="0">
                <a:solidFill>
                  <a:schemeClr val="tx1"/>
                </a:solidFill>
                <a:latin typeface="Monaco" pitchFamily="2" charset="77"/>
              </a:rPr>
              <a:t>  data = </a:t>
            </a:r>
            <a:r>
              <a:rPr lang="en-US" sz="2500" dirty="0" err="1">
                <a:solidFill>
                  <a:schemeClr val="tx1"/>
                </a:solidFill>
                <a:latin typeface="Monaco" pitchFamily="2" charset="77"/>
              </a:rPr>
              <a:t>df</a:t>
            </a:r>
            <a:r>
              <a:rPr lang="en-US" sz="2500" dirty="0">
                <a:solidFill>
                  <a:schemeClr val="tx1"/>
                </a:solidFill>
                <a:latin typeface="Monaco" pitchFamily="2" charset="77"/>
              </a:rPr>
              <a:t>,</a:t>
            </a:r>
          </a:p>
          <a:p>
            <a:r>
              <a:rPr lang="en-US" sz="2500" dirty="0">
                <a:solidFill>
                  <a:schemeClr val="tx1"/>
                </a:solidFill>
                <a:latin typeface="Monaco" pitchFamily="2" charset="77"/>
              </a:rPr>
              <a:t>  test = FALSE)</a:t>
            </a:r>
          </a:p>
          <a:p>
            <a:endParaRPr lang="en-US" sz="2500" dirty="0">
              <a:solidFill>
                <a:schemeClr val="tx1"/>
              </a:solidFill>
              <a:latin typeface="Monaco" pitchFamily="2" charset="77"/>
            </a:endParaRPr>
          </a:p>
          <a:p>
            <a:r>
              <a:rPr lang="en-US" sz="2500" dirty="0">
                <a:solidFill>
                  <a:schemeClr val="tx1"/>
                </a:solidFill>
                <a:latin typeface="Monaco" pitchFamily="2" charset="77"/>
              </a:rPr>
              <a:t>print(</a:t>
            </a:r>
            <a:r>
              <a:rPr lang="en-US" sz="2500" dirty="0" err="1">
                <a:solidFill>
                  <a:schemeClr val="tx1"/>
                </a:solidFill>
                <a:latin typeface="Monaco" pitchFamily="2" charset="77"/>
              </a:rPr>
              <a:t>smd_table_unweighted</a:t>
            </a:r>
            <a:r>
              <a:rPr lang="en-US" sz="2500" dirty="0">
                <a:solidFill>
                  <a:schemeClr val="tx1"/>
                </a:solidFill>
                <a:latin typeface="Monaco" pitchFamily="2" charset="77"/>
              </a:rPr>
              <a:t>, </a:t>
            </a:r>
            <a:r>
              <a:rPr lang="en-US" sz="2500" dirty="0" err="1">
                <a:solidFill>
                  <a:schemeClr val="tx1"/>
                </a:solidFill>
                <a:latin typeface="Monaco" pitchFamily="2" charset="77"/>
              </a:rPr>
              <a:t>smd</a:t>
            </a:r>
            <a:r>
              <a:rPr lang="en-US" sz="2500" dirty="0">
                <a:solidFill>
                  <a:schemeClr val="tx1"/>
                </a:solidFill>
                <a:latin typeface="Monaco" pitchFamily="2" charset="77"/>
              </a:rPr>
              <a:t> = TRUE)</a:t>
            </a:r>
          </a:p>
        </p:txBody>
      </p:sp>
      <p:sp>
        <p:nvSpPr>
          <p:cNvPr id="4" name="Rounded Rectangle 3">
            <a:extLst>
              <a:ext uri="{FF2B5EF4-FFF2-40B4-BE49-F238E27FC236}">
                <a16:creationId xmlns:a16="http://schemas.microsoft.com/office/drawing/2014/main" id="{3EE18A80-B46F-3441-9653-A34FA9F7BB70}"/>
              </a:ext>
            </a:extLst>
          </p:cNvPr>
          <p:cNvSpPr/>
          <p:nvPr/>
        </p:nvSpPr>
        <p:spPr>
          <a:xfrm>
            <a:off x="2514600" y="3975097"/>
            <a:ext cx="723900" cy="571503"/>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826D7C21-50A7-A745-B040-A4C69F2268C4}"/>
              </a:ext>
            </a:extLst>
          </p:cNvPr>
          <p:cNvSpPr/>
          <p:nvPr/>
        </p:nvSpPr>
        <p:spPr>
          <a:xfrm>
            <a:off x="5461000" y="2750338"/>
            <a:ext cx="2705100" cy="571503"/>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0872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52472" y="5911269"/>
            <a:ext cx="3022093"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Love Plots</a:t>
            </a:r>
          </a:p>
        </p:txBody>
      </p:sp>
      <p:pic>
        <p:nvPicPr>
          <p:cNvPr id="8" name="Picture 7"/>
          <p:cNvPicPr>
            <a:picLocks noChangeAspect="1"/>
          </p:cNvPicPr>
          <p:nvPr/>
        </p:nvPicPr>
        <p:blipFill>
          <a:blip r:embed="rId2"/>
          <a:stretch>
            <a:fillRect/>
          </a:stretch>
        </p:blipFill>
        <p:spPr>
          <a:xfrm>
            <a:off x="1037051" y="1021580"/>
            <a:ext cx="10117898" cy="4814840"/>
          </a:xfrm>
          <a:prstGeom prst="rect">
            <a:avLst/>
          </a:prstGeom>
        </p:spPr>
      </p:pic>
    </p:spTree>
    <p:extLst>
      <p:ext uri="{BB962C8B-B14F-4D97-AF65-F5344CB8AC3E}">
        <p14:creationId xmlns:p14="http://schemas.microsoft.com/office/powerpoint/2010/main" val="959637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52472" y="5911269"/>
            <a:ext cx="3022093"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Love Plots</a:t>
            </a:r>
          </a:p>
        </p:txBody>
      </p:sp>
      <p:sp>
        <p:nvSpPr>
          <p:cNvPr id="6" name="Title 4"/>
          <p:cNvSpPr txBox="1">
            <a:spLocks/>
          </p:cNvSpPr>
          <p:nvPr/>
        </p:nvSpPr>
        <p:spPr>
          <a:xfrm>
            <a:off x="126492" y="-229134"/>
            <a:ext cx="53321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chemeClr val="bg1"/>
                </a:solidFill>
                <a:latin typeface="Franklin Gothic Heavy" charset="0"/>
                <a:ea typeface="Franklin Gothic Heavy" charset="0"/>
                <a:cs typeface="Franklin Gothic Heavy" charset="0"/>
              </a:rPr>
              <a:t>Imbalance between exposures</a:t>
            </a:r>
            <a:endParaRPr lang="en-US" sz="3600" dirty="0">
              <a:solidFill>
                <a:schemeClr val="bg1"/>
              </a:solidFill>
              <a:latin typeface="Franklin Gothic Heavy" charset="0"/>
              <a:ea typeface="Franklin Gothic Heavy" charset="0"/>
              <a:cs typeface="Franklin Gothic Heavy" charset="0"/>
            </a:endParaRPr>
          </a:p>
        </p:txBody>
      </p:sp>
      <p:pic>
        <p:nvPicPr>
          <p:cNvPr id="8" name="Picture 7"/>
          <p:cNvPicPr>
            <a:picLocks noChangeAspect="1"/>
          </p:cNvPicPr>
          <p:nvPr/>
        </p:nvPicPr>
        <p:blipFill>
          <a:blip r:embed="rId2"/>
          <a:stretch>
            <a:fillRect/>
          </a:stretch>
        </p:blipFill>
        <p:spPr>
          <a:xfrm>
            <a:off x="1037051" y="1021580"/>
            <a:ext cx="10117898" cy="4814840"/>
          </a:xfrm>
          <a:prstGeom prst="rect">
            <a:avLst/>
          </a:prstGeom>
        </p:spPr>
      </p:pic>
      <p:sp>
        <p:nvSpPr>
          <p:cNvPr id="7" name="Rounded Rectangle 6"/>
          <p:cNvSpPr/>
          <p:nvPr/>
        </p:nvSpPr>
        <p:spPr>
          <a:xfrm>
            <a:off x="3047999" y="1096429"/>
            <a:ext cx="7910946" cy="484909"/>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444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fontScale="90000"/>
          </a:bodyPr>
          <a:lstStyle/>
          <a:p>
            <a:r>
              <a:rPr lang="en-US" sz="6000" dirty="0">
                <a:solidFill>
                  <a:schemeClr val="bg1"/>
                </a:solidFill>
                <a:latin typeface="Franklin Gothic Heavy" charset="0"/>
                <a:ea typeface="Franklin Gothic Heavy" charset="0"/>
                <a:cs typeface="Franklin Gothic Heavy" charset="0"/>
              </a:rPr>
              <a:t>Standardized Mean Difference</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778468" y="2012950"/>
            <a:ext cx="10635063" cy="41338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500" dirty="0">
                <a:solidFill>
                  <a:schemeClr val="tx1"/>
                </a:solidFill>
                <a:latin typeface="Monaco" pitchFamily="2" charset="77"/>
              </a:rPr>
              <a:t>library(</a:t>
            </a:r>
            <a:r>
              <a:rPr lang="en-US" sz="2500" dirty="0" err="1">
                <a:solidFill>
                  <a:schemeClr val="tx1"/>
                </a:solidFill>
                <a:latin typeface="Monaco" pitchFamily="2" charset="77"/>
              </a:rPr>
              <a:t>tidyr</a:t>
            </a:r>
            <a:r>
              <a:rPr lang="en-US" sz="2500" dirty="0">
                <a:solidFill>
                  <a:schemeClr val="tx1"/>
                </a:solidFill>
                <a:latin typeface="Monaco" pitchFamily="2" charset="77"/>
              </a:rPr>
              <a:t>)</a:t>
            </a:r>
          </a:p>
          <a:p>
            <a:endParaRPr lang="en-US" sz="2500" dirty="0">
              <a:solidFill>
                <a:schemeClr val="tx1"/>
              </a:solidFill>
              <a:latin typeface="Monaco" pitchFamily="2" charset="77"/>
            </a:endParaRPr>
          </a:p>
          <a:p>
            <a:r>
              <a:rPr lang="en-US" sz="2500" dirty="0" err="1">
                <a:solidFill>
                  <a:schemeClr val="tx1"/>
                </a:solidFill>
                <a:latin typeface="Monaco" pitchFamily="2" charset="77"/>
              </a:rPr>
              <a:t>plot_df</a:t>
            </a:r>
            <a:r>
              <a:rPr lang="en-US" sz="2500" dirty="0">
                <a:solidFill>
                  <a:schemeClr val="tx1"/>
                </a:solidFill>
                <a:latin typeface="Monaco" pitchFamily="2" charset="77"/>
              </a:rPr>
              <a:t> &lt;- </a:t>
            </a:r>
            <a:r>
              <a:rPr lang="en-US" sz="2500" dirty="0" err="1">
                <a:solidFill>
                  <a:schemeClr val="tx1"/>
                </a:solidFill>
                <a:latin typeface="Monaco" pitchFamily="2" charset="77"/>
              </a:rPr>
              <a:t>data.frame</a:t>
            </a:r>
            <a:r>
              <a:rPr lang="en-US" sz="2500" dirty="0">
                <a:solidFill>
                  <a:schemeClr val="tx1"/>
                </a:solidFill>
                <a:latin typeface="Monaco" pitchFamily="2" charset="77"/>
              </a:rPr>
              <a:t>(</a:t>
            </a:r>
          </a:p>
          <a:p>
            <a:r>
              <a:rPr lang="en-US" sz="2500" dirty="0">
                <a:solidFill>
                  <a:schemeClr val="tx1"/>
                </a:solidFill>
                <a:latin typeface="Monaco" pitchFamily="2" charset="77"/>
              </a:rPr>
              <a:t>  </a:t>
            </a:r>
            <a:r>
              <a:rPr lang="en-US" sz="2500" dirty="0" err="1">
                <a:solidFill>
                  <a:schemeClr val="tx1"/>
                </a:solidFill>
                <a:latin typeface="Monaco" pitchFamily="2" charset="77"/>
              </a:rPr>
              <a:t>var</a:t>
            </a:r>
            <a:r>
              <a:rPr lang="en-US" sz="2500" dirty="0">
                <a:solidFill>
                  <a:schemeClr val="tx1"/>
                </a:solidFill>
                <a:latin typeface="Monaco" pitchFamily="2" charset="77"/>
              </a:rPr>
              <a:t> = names(</a:t>
            </a:r>
            <a:r>
              <a:rPr lang="en-US" sz="2500" dirty="0" err="1">
                <a:solidFill>
                  <a:schemeClr val="tx1"/>
                </a:solidFill>
                <a:latin typeface="Monaco" pitchFamily="2" charset="77"/>
              </a:rPr>
              <a:t>ExtractSmd</a:t>
            </a:r>
            <a:r>
              <a:rPr lang="en-US" sz="2500" dirty="0">
                <a:solidFill>
                  <a:schemeClr val="tx1"/>
                </a:solidFill>
                <a:latin typeface="Monaco" pitchFamily="2" charset="77"/>
              </a:rPr>
              <a:t>(</a:t>
            </a:r>
            <a:r>
              <a:rPr lang="en-US" sz="2500" dirty="0" err="1">
                <a:solidFill>
                  <a:schemeClr val="tx1"/>
                </a:solidFill>
                <a:latin typeface="Monaco" pitchFamily="2" charset="77"/>
              </a:rPr>
              <a:t>smd_table</a:t>
            </a:r>
            <a:r>
              <a:rPr lang="en-US" sz="2500" dirty="0">
                <a:solidFill>
                  <a:schemeClr val="tx1"/>
                </a:solidFill>
                <a:latin typeface="Monaco" pitchFamily="2" charset="77"/>
              </a:rPr>
              <a:t>)),                        </a:t>
            </a:r>
          </a:p>
          <a:p>
            <a:r>
              <a:rPr lang="en-US" sz="2500" dirty="0">
                <a:solidFill>
                  <a:schemeClr val="tx1"/>
                </a:solidFill>
                <a:latin typeface="Monaco" pitchFamily="2" charset="77"/>
              </a:rPr>
              <a:t>  Unadjusted = </a:t>
            </a:r>
            <a:r>
              <a:rPr lang="en-US" sz="2500" dirty="0" err="1">
                <a:solidFill>
                  <a:schemeClr val="tx1"/>
                </a:solidFill>
                <a:latin typeface="Monaco" pitchFamily="2" charset="77"/>
              </a:rPr>
              <a:t>ExtractSmd</a:t>
            </a:r>
            <a:r>
              <a:rPr lang="en-US" sz="2500" dirty="0">
                <a:solidFill>
                  <a:schemeClr val="tx1"/>
                </a:solidFill>
                <a:latin typeface="Monaco" pitchFamily="2" charset="77"/>
              </a:rPr>
              <a:t>(</a:t>
            </a:r>
            <a:r>
              <a:rPr lang="en-US" sz="2500" dirty="0" err="1">
                <a:solidFill>
                  <a:schemeClr val="tx1"/>
                </a:solidFill>
                <a:latin typeface="Monaco" pitchFamily="2" charset="77"/>
              </a:rPr>
              <a:t>smd_table_unweighted</a:t>
            </a:r>
            <a:r>
              <a:rPr lang="en-US" sz="2500" dirty="0">
                <a:solidFill>
                  <a:schemeClr val="tx1"/>
                </a:solidFill>
                <a:latin typeface="Monaco" pitchFamily="2" charset="77"/>
              </a:rPr>
              <a:t> ),                      </a:t>
            </a:r>
          </a:p>
          <a:p>
            <a:r>
              <a:rPr lang="en-US" sz="2500" dirty="0">
                <a:solidFill>
                  <a:schemeClr val="tx1"/>
                </a:solidFill>
                <a:latin typeface="Monaco" pitchFamily="2" charset="77"/>
              </a:rPr>
              <a:t>  Weighted  = </a:t>
            </a:r>
            <a:r>
              <a:rPr lang="en-US" sz="2500" dirty="0" err="1">
                <a:solidFill>
                  <a:schemeClr val="tx1"/>
                </a:solidFill>
                <a:latin typeface="Monaco" pitchFamily="2" charset="77"/>
              </a:rPr>
              <a:t>ExtractSmd</a:t>
            </a:r>
            <a:r>
              <a:rPr lang="en-US" sz="2500" dirty="0">
                <a:solidFill>
                  <a:schemeClr val="tx1"/>
                </a:solidFill>
                <a:latin typeface="Monaco" pitchFamily="2" charset="77"/>
              </a:rPr>
              <a:t>(</a:t>
            </a:r>
            <a:r>
              <a:rPr lang="en-US" sz="2500" dirty="0" err="1">
                <a:solidFill>
                  <a:schemeClr val="tx1"/>
                </a:solidFill>
                <a:latin typeface="Monaco" pitchFamily="2" charset="77"/>
              </a:rPr>
              <a:t>smd_table</a:t>
            </a:r>
            <a:r>
              <a:rPr lang="en-US" sz="2500" dirty="0">
                <a:solidFill>
                  <a:schemeClr val="tx1"/>
                </a:solidFill>
                <a:latin typeface="Monaco" pitchFamily="2" charset="77"/>
              </a:rPr>
              <a:t>)) %&gt;%</a:t>
            </a:r>
          </a:p>
          <a:p>
            <a:r>
              <a:rPr lang="en-US" sz="2500" dirty="0">
                <a:solidFill>
                  <a:schemeClr val="tx1"/>
                </a:solidFill>
                <a:latin typeface="Monaco" pitchFamily="2" charset="77"/>
              </a:rPr>
              <a:t>  gather("Method", "SMD", -</a:t>
            </a:r>
            <a:r>
              <a:rPr lang="en-US" sz="2500" dirty="0" err="1">
                <a:solidFill>
                  <a:schemeClr val="tx1"/>
                </a:solidFill>
                <a:latin typeface="Monaco" pitchFamily="2" charset="77"/>
              </a:rPr>
              <a:t>var</a:t>
            </a:r>
            <a:r>
              <a:rPr lang="en-US" sz="2500" dirty="0">
                <a:solidFill>
                  <a:schemeClr val="tx1"/>
                </a:solidFill>
                <a:latin typeface="Monaco" pitchFamily="2" charset="77"/>
              </a:rPr>
              <a:t>)</a:t>
            </a:r>
          </a:p>
        </p:txBody>
      </p:sp>
      <p:sp>
        <p:nvSpPr>
          <p:cNvPr id="6" name="Rounded Rectangle 5">
            <a:extLst>
              <a:ext uri="{FF2B5EF4-FFF2-40B4-BE49-F238E27FC236}">
                <a16:creationId xmlns:a16="http://schemas.microsoft.com/office/drawing/2014/main" id="{826D7C21-50A7-A745-B040-A4C69F2268C4}"/>
              </a:ext>
            </a:extLst>
          </p:cNvPr>
          <p:cNvSpPr/>
          <p:nvPr/>
        </p:nvSpPr>
        <p:spPr>
          <a:xfrm>
            <a:off x="3581400" y="3213100"/>
            <a:ext cx="4025900" cy="46355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1103F78-EBFF-F34D-86A0-FCCCB3BD14F4}"/>
              </a:ext>
            </a:extLst>
          </p:cNvPr>
          <p:cNvSpPr/>
          <p:nvPr/>
        </p:nvSpPr>
        <p:spPr>
          <a:xfrm>
            <a:off x="1219200" y="4343400"/>
            <a:ext cx="5651500" cy="53340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14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fontScale="90000"/>
          </a:bodyPr>
          <a:lstStyle/>
          <a:p>
            <a:r>
              <a:rPr lang="en-US" sz="6000" dirty="0">
                <a:solidFill>
                  <a:schemeClr val="bg1"/>
                </a:solidFill>
                <a:latin typeface="Franklin Gothic Heavy" charset="0"/>
                <a:ea typeface="Franklin Gothic Heavy" charset="0"/>
                <a:cs typeface="Franklin Gothic Heavy" charset="0"/>
              </a:rPr>
              <a:t>Standardized Mean Difference</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457200" y="2012950"/>
            <a:ext cx="11417300" cy="41338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200" dirty="0">
                <a:solidFill>
                  <a:schemeClr val="tx1"/>
                </a:solidFill>
                <a:latin typeface="Monaco" pitchFamily="2" charset="77"/>
              </a:rPr>
              <a:t>library(ggplot2)</a:t>
            </a:r>
          </a:p>
          <a:p>
            <a:endParaRPr lang="en-US" sz="2200" dirty="0">
              <a:solidFill>
                <a:schemeClr val="tx1"/>
              </a:solidFill>
              <a:latin typeface="Monaco" pitchFamily="2" charset="77"/>
            </a:endParaRPr>
          </a:p>
          <a:p>
            <a:r>
              <a:rPr lang="en-US" sz="2200" dirty="0" err="1">
                <a:solidFill>
                  <a:schemeClr val="tx1"/>
                </a:solidFill>
                <a:latin typeface="Monaco" pitchFamily="2" charset="77"/>
              </a:rPr>
              <a:t>ggplot</a:t>
            </a:r>
            <a:r>
              <a:rPr lang="en-US" sz="2200" dirty="0">
                <a:solidFill>
                  <a:schemeClr val="tx1"/>
                </a:solidFill>
                <a:latin typeface="Monaco" pitchFamily="2" charset="77"/>
              </a:rPr>
              <a:t>(</a:t>
            </a:r>
          </a:p>
          <a:p>
            <a:r>
              <a:rPr lang="en-US" sz="2200" dirty="0">
                <a:solidFill>
                  <a:schemeClr val="tx1"/>
                </a:solidFill>
                <a:latin typeface="Monaco" pitchFamily="2" charset="77"/>
              </a:rPr>
              <a:t>  data = </a:t>
            </a:r>
            <a:r>
              <a:rPr lang="en-US" sz="2200" dirty="0" err="1">
                <a:solidFill>
                  <a:schemeClr val="tx1"/>
                </a:solidFill>
                <a:latin typeface="Monaco" pitchFamily="2" charset="77"/>
              </a:rPr>
              <a:t>plot_df</a:t>
            </a:r>
            <a:r>
              <a:rPr lang="en-US" sz="2200" dirty="0">
                <a:solidFill>
                  <a:schemeClr val="tx1"/>
                </a:solidFill>
                <a:latin typeface="Monaco" pitchFamily="2" charset="77"/>
              </a:rPr>
              <a:t>,</a:t>
            </a:r>
          </a:p>
          <a:p>
            <a:r>
              <a:rPr lang="en-US" sz="2200" dirty="0">
                <a:solidFill>
                  <a:schemeClr val="tx1"/>
                </a:solidFill>
                <a:latin typeface="Monaco" pitchFamily="2" charset="77"/>
              </a:rPr>
              <a:t>  mapping = </a:t>
            </a:r>
            <a:r>
              <a:rPr lang="en-US" sz="2200" dirty="0" err="1">
                <a:solidFill>
                  <a:schemeClr val="tx1"/>
                </a:solidFill>
                <a:latin typeface="Monaco" pitchFamily="2" charset="77"/>
              </a:rPr>
              <a:t>aes</a:t>
            </a:r>
            <a:r>
              <a:rPr lang="en-US" sz="2200" dirty="0">
                <a:solidFill>
                  <a:schemeClr val="tx1"/>
                </a:solidFill>
                <a:latin typeface="Monaco" pitchFamily="2" charset="77"/>
              </a:rPr>
              <a:t>(x = </a:t>
            </a:r>
            <a:r>
              <a:rPr lang="en-US" sz="2200" dirty="0" err="1">
                <a:solidFill>
                  <a:schemeClr val="tx1"/>
                </a:solidFill>
                <a:latin typeface="Monaco" pitchFamily="2" charset="77"/>
              </a:rPr>
              <a:t>var</a:t>
            </a:r>
            <a:r>
              <a:rPr lang="en-US" sz="2200" dirty="0">
                <a:solidFill>
                  <a:schemeClr val="tx1"/>
                </a:solidFill>
                <a:latin typeface="Monaco" pitchFamily="2" charset="77"/>
              </a:rPr>
              <a:t>, y = SMD, group = Method, color = Method)</a:t>
            </a:r>
          </a:p>
          <a:p>
            <a:r>
              <a:rPr lang="en-US" sz="2200" dirty="0">
                <a:solidFill>
                  <a:schemeClr val="tx1"/>
                </a:solidFill>
                <a:latin typeface="Monaco" pitchFamily="2" charset="77"/>
              </a:rPr>
              <a:t>  ) +</a:t>
            </a:r>
          </a:p>
          <a:p>
            <a:r>
              <a:rPr lang="en-US" sz="2200" dirty="0">
                <a:solidFill>
                  <a:schemeClr val="tx1"/>
                </a:solidFill>
                <a:latin typeface="Monaco" pitchFamily="2" charset="77"/>
              </a:rPr>
              <a:t>  </a:t>
            </a:r>
            <a:r>
              <a:rPr lang="en-US" sz="2200" dirty="0" err="1">
                <a:solidFill>
                  <a:schemeClr val="tx1"/>
                </a:solidFill>
                <a:latin typeface="Monaco" pitchFamily="2" charset="77"/>
              </a:rPr>
              <a:t>geom_line</a:t>
            </a:r>
            <a:r>
              <a:rPr lang="en-US" sz="2200" dirty="0">
                <a:solidFill>
                  <a:schemeClr val="tx1"/>
                </a:solidFill>
                <a:latin typeface="Monaco" pitchFamily="2" charset="77"/>
              </a:rPr>
              <a:t>() +</a:t>
            </a:r>
          </a:p>
          <a:p>
            <a:r>
              <a:rPr lang="en-US" sz="2200" dirty="0">
                <a:solidFill>
                  <a:schemeClr val="tx1"/>
                </a:solidFill>
                <a:latin typeface="Monaco" pitchFamily="2" charset="77"/>
              </a:rPr>
              <a:t>  </a:t>
            </a:r>
            <a:r>
              <a:rPr lang="en-US" sz="2200" dirty="0" err="1">
                <a:solidFill>
                  <a:schemeClr val="tx1"/>
                </a:solidFill>
                <a:latin typeface="Monaco" pitchFamily="2" charset="77"/>
              </a:rPr>
              <a:t>geom_point</a:t>
            </a:r>
            <a:r>
              <a:rPr lang="en-US" sz="2200" dirty="0">
                <a:solidFill>
                  <a:schemeClr val="tx1"/>
                </a:solidFill>
                <a:latin typeface="Monaco" pitchFamily="2" charset="77"/>
              </a:rPr>
              <a:t>() + </a:t>
            </a:r>
          </a:p>
          <a:p>
            <a:r>
              <a:rPr lang="en-US" sz="2200" dirty="0">
                <a:solidFill>
                  <a:schemeClr val="tx1"/>
                </a:solidFill>
                <a:latin typeface="Monaco" pitchFamily="2" charset="77"/>
              </a:rPr>
              <a:t>  </a:t>
            </a:r>
            <a:r>
              <a:rPr lang="en-US" sz="2200" dirty="0" err="1">
                <a:solidFill>
                  <a:schemeClr val="tx1"/>
                </a:solidFill>
                <a:latin typeface="Monaco" pitchFamily="2" charset="77"/>
              </a:rPr>
              <a:t>geom_hline</a:t>
            </a:r>
            <a:r>
              <a:rPr lang="en-US" sz="2200" dirty="0">
                <a:solidFill>
                  <a:schemeClr val="tx1"/>
                </a:solidFill>
                <a:latin typeface="Monaco" pitchFamily="2" charset="77"/>
              </a:rPr>
              <a:t>(</a:t>
            </a:r>
            <a:r>
              <a:rPr lang="en-US" sz="2200" dirty="0" err="1">
                <a:solidFill>
                  <a:schemeClr val="tx1"/>
                </a:solidFill>
                <a:latin typeface="Monaco" pitchFamily="2" charset="77"/>
              </a:rPr>
              <a:t>yintercept</a:t>
            </a:r>
            <a:r>
              <a:rPr lang="en-US" sz="2200" dirty="0">
                <a:solidFill>
                  <a:schemeClr val="tx1"/>
                </a:solidFill>
                <a:latin typeface="Monaco" pitchFamily="2" charset="77"/>
              </a:rPr>
              <a:t> = 0.1, color = "black", size = 0.1) +  </a:t>
            </a:r>
          </a:p>
          <a:p>
            <a:r>
              <a:rPr lang="en-US" sz="2200" dirty="0">
                <a:solidFill>
                  <a:schemeClr val="tx1"/>
                </a:solidFill>
                <a:latin typeface="Monaco" pitchFamily="2" charset="77"/>
              </a:rPr>
              <a:t>  </a:t>
            </a:r>
            <a:r>
              <a:rPr lang="en-US" sz="2200" dirty="0" err="1">
                <a:solidFill>
                  <a:schemeClr val="tx1"/>
                </a:solidFill>
                <a:latin typeface="Monaco" pitchFamily="2" charset="77"/>
              </a:rPr>
              <a:t>coord_flip</a:t>
            </a:r>
            <a:r>
              <a:rPr lang="en-US" sz="2200" dirty="0">
                <a:solidFill>
                  <a:schemeClr val="tx1"/>
                </a:solidFill>
                <a:latin typeface="Monaco" pitchFamily="2" charset="77"/>
              </a:rPr>
              <a:t>()</a:t>
            </a:r>
          </a:p>
        </p:txBody>
      </p:sp>
      <p:sp>
        <p:nvSpPr>
          <p:cNvPr id="7" name="Rounded Rectangle 6">
            <a:extLst>
              <a:ext uri="{FF2B5EF4-FFF2-40B4-BE49-F238E27FC236}">
                <a16:creationId xmlns:a16="http://schemas.microsoft.com/office/drawing/2014/main" id="{81103F78-EBFF-F34D-86A0-FCCCB3BD14F4}"/>
              </a:ext>
            </a:extLst>
          </p:cNvPr>
          <p:cNvSpPr/>
          <p:nvPr/>
        </p:nvSpPr>
        <p:spPr>
          <a:xfrm>
            <a:off x="838200" y="4687888"/>
            <a:ext cx="9842500" cy="53340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833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52472" y="5911269"/>
            <a:ext cx="3022093"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Love Plots</a:t>
            </a:r>
          </a:p>
        </p:txBody>
      </p:sp>
      <p:pic>
        <p:nvPicPr>
          <p:cNvPr id="8" name="Picture 7"/>
          <p:cNvPicPr>
            <a:picLocks noChangeAspect="1"/>
          </p:cNvPicPr>
          <p:nvPr/>
        </p:nvPicPr>
        <p:blipFill>
          <a:blip r:embed="rId2"/>
          <a:stretch>
            <a:fillRect/>
          </a:stretch>
        </p:blipFill>
        <p:spPr>
          <a:xfrm>
            <a:off x="1037051" y="1021580"/>
            <a:ext cx="10117898" cy="4814840"/>
          </a:xfrm>
          <a:prstGeom prst="rect">
            <a:avLst/>
          </a:prstGeom>
        </p:spPr>
      </p:pic>
    </p:spTree>
    <p:extLst>
      <p:ext uri="{BB962C8B-B14F-4D97-AF65-F5344CB8AC3E}">
        <p14:creationId xmlns:p14="http://schemas.microsoft.com/office/powerpoint/2010/main" val="19306256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Outcome model</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457200" y="2012950"/>
            <a:ext cx="11417300" cy="41338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200" dirty="0" err="1">
                <a:solidFill>
                  <a:schemeClr val="tx1"/>
                </a:solidFill>
                <a:latin typeface="Monaco" pitchFamily="2" charset="77"/>
              </a:rPr>
              <a:t>svyglm</a:t>
            </a:r>
            <a:r>
              <a:rPr lang="en-US" sz="2200" dirty="0">
                <a:solidFill>
                  <a:schemeClr val="tx1"/>
                </a:solidFill>
                <a:latin typeface="Monaco" pitchFamily="2" charset="77"/>
              </a:rPr>
              <a:t>(</a:t>
            </a:r>
          </a:p>
          <a:p>
            <a:r>
              <a:rPr lang="en-US" sz="2200" dirty="0">
                <a:solidFill>
                  <a:schemeClr val="tx1"/>
                </a:solidFill>
                <a:latin typeface="Monaco" pitchFamily="2" charset="77"/>
              </a:rPr>
              <a:t>  outcome ~ exposure,</a:t>
            </a:r>
          </a:p>
          <a:p>
            <a:r>
              <a:rPr lang="en-US" sz="2200" dirty="0">
                <a:solidFill>
                  <a:schemeClr val="tx1"/>
                </a:solidFill>
                <a:latin typeface="Monaco" pitchFamily="2" charset="77"/>
              </a:rPr>
              <a:t>  data = </a:t>
            </a:r>
            <a:r>
              <a:rPr lang="en-US" sz="2200" dirty="0" err="1">
                <a:solidFill>
                  <a:schemeClr val="tx1"/>
                </a:solidFill>
                <a:latin typeface="Monaco" pitchFamily="2" charset="77"/>
              </a:rPr>
              <a:t>svy_des</a:t>
            </a:r>
            <a:r>
              <a:rPr lang="en-US" sz="2200" dirty="0">
                <a:solidFill>
                  <a:schemeClr val="tx1"/>
                </a:solidFill>
                <a:latin typeface="Monaco" pitchFamily="2" charset="77"/>
              </a:rPr>
              <a:t>,</a:t>
            </a:r>
          </a:p>
          <a:p>
            <a:r>
              <a:rPr lang="en-US" sz="2200" dirty="0">
                <a:solidFill>
                  <a:schemeClr val="tx1"/>
                </a:solidFill>
                <a:latin typeface="Monaco" pitchFamily="2" charset="77"/>
              </a:rPr>
              <a:t>  family = binomial) </a:t>
            </a:r>
          </a:p>
        </p:txBody>
      </p:sp>
      <p:sp>
        <p:nvSpPr>
          <p:cNvPr id="7" name="Rounded Rectangle 6">
            <a:extLst>
              <a:ext uri="{FF2B5EF4-FFF2-40B4-BE49-F238E27FC236}">
                <a16:creationId xmlns:a16="http://schemas.microsoft.com/office/drawing/2014/main" id="{81103F78-EBFF-F34D-86A0-FCCCB3BD14F4}"/>
              </a:ext>
            </a:extLst>
          </p:cNvPr>
          <p:cNvSpPr/>
          <p:nvPr/>
        </p:nvSpPr>
        <p:spPr>
          <a:xfrm>
            <a:off x="508000" y="2033588"/>
            <a:ext cx="1333500" cy="53340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48140372-C4EF-2342-A08A-5524FE3788F1}"/>
              </a:ext>
            </a:extLst>
          </p:cNvPr>
          <p:cNvSpPr/>
          <p:nvPr/>
        </p:nvSpPr>
        <p:spPr>
          <a:xfrm>
            <a:off x="838200" y="2355850"/>
            <a:ext cx="3162300" cy="53340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C2FDD89-E7EC-DB42-974E-7446875AAA4F}"/>
              </a:ext>
            </a:extLst>
          </p:cNvPr>
          <p:cNvSpPr/>
          <p:nvPr/>
        </p:nvSpPr>
        <p:spPr>
          <a:xfrm>
            <a:off x="838200" y="2678112"/>
            <a:ext cx="2641600" cy="53340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B2E214C-F6D0-0D47-9B9D-D09EE884721C}"/>
              </a:ext>
            </a:extLst>
          </p:cNvPr>
          <p:cNvSpPr/>
          <p:nvPr/>
        </p:nvSpPr>
        <p:spPr>
          <a:xfrm>
            <a:off x="838200" y="3052762"/>
            <a:ext cx="3162300" cy="53340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008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6" grpId="0" animBg="1"/>
      <p:bldP spid="6" grpId="1" animBg="1"/>
      <p:bldP spid="8" grpId="0" animBg="1"/>
      <p:bldP spid="8" grpId="1" animBg="1"/>
      <p:bldP spid="9" grpId="0" animBg="1"/>
      <p:bldP spid="9" grpId="1"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Outcome model</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457200" y="2012950"/>
            <a:ext cx="11417300" cy="41338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200" dirty="0" err="1">
                <a:solidFill>
                  <a:schemeClr val="tx1"/>
                </a:solidFill>
                <a:latin typeface="Monaco" pitchFamily="2" charset="77"/>
              </a:rPr>
              <a:t>svyglm</a:t>
            </a:r>
            <a:r>
              <a:rPr lang="en-US" sz="2200" dirty="0">
                <a:solidFill>
                  <a:schemeClr val="tx1"/>
                </a:solidFill>
                <a:latin typeface="Monaco" pitchFamily="2" charset="77"/>
              </a:rPr>
              <a:t>(</a:t>
            </a:r>
          </a:p>
          <a:p>
            <a:r>
              <a:rPr lang="en-US" sz="2200" dirty="0">
                <a:solidFill>
                  <a:schemeClr val="tx1"/>
                </a:solidFill>
                <a:latin typeface="Monaco" pitchFamily="2" charset="77"/>
              </a:rPr>
              <a:t>  outcome ~ exposure,</a:t>
            </a:r>
          </a:p>
          <a:p>
            <a:r>
              <a:rPr lang="en-US" sz="2200" dirty="0">
                <a:solidFill>
                  <a:schemeClr val="tx1"/>
                </a:solidFill>
                <a:latin typeface="Monaco" pitchFamily="2" charset="77"/>
              </a:rPr>
              <a:t>  data = </a:t>
            </a:r>
            <a:r>
              <a:rPr lang="en-US" sz="2200" dirty="0" err="1">
                <a:solidFill>
                  <a:schemeClr val="tx1"/>
                </a:solidFill>
                <a:latin typeface="Monaco" pitchFamily="2" charset="77"/>
              </a:rPr>
              <a:t>svy_des</a:t>
            </a:r>
            <a:r>
              <a:rPr lang="en-US" sz="2200" dirty="0">
                <a:solidFill>
                  <a:schemeClr val="tx1"/>
                </a:solidFill>
                <a:latin typeface="Monaco" pitchFamily="2" charset="77"/>
              </a:rPr>
              <a:t>,</a:t>
            </a:r>
          </a:p>
          <a:p>
            <a:r>
              <a:rPr lang="en-US" sz="2200" dirty="0">
                <a:solidFill>
                  <a:schemeClr val="tx1"/>
                </a:solidFill>
                <a:latin typeface="Monaco" pitchFamily="2" charset="77"/>
              </a:rPr>
              <a:t>  family = binomial) %&gt;%</a:t>
            </a:r>
          </a:p>
          <a:p>
            <a:r>
              <a:rPr lang="en-US" sz="2200" dirty="0">
                <a:solidFill>
                  <a:schemeClr val="tx1"/>
                </a:solidFill>
                <a:latin typeface="Monaco" pitchFamily="2" charset="77"/>
              </a:rPr>
              <a:t>  </a:t>
            </a:r>
            <a:r>
              <a:rPr lang="en-US" sz="2200" dirty="0" err="1">
                <a:solidFill>
                  <a:schemeClr val="tx1"/>
                </a:solidFill>
                <a:latin typeface="Monaco" pitchFamily="2" charset="77"/>
              </a:rPr>
              <a:t>confint</a:t>
            </a:r>
            <a:r>
              <a:rPr lang="en-US" sz="2200" dirty="0">
                <a:solidFill>
                  <a:schemeClr val="tx1"/>
                </a:solidFill>
                <a:latin typeface="Monaco" pitchFamily="2" charset="77"/>
              </a:rPr>
              <a:t>(</a:t>
            </a:r>
            <a:r>
              <a:rPr lang="en-US" sz="2200" dirty="0" err="1">
                <a:solidFill>
                  <a:schemeClr val="tx1"/>
                </a:solidFill>
                <a:latin typeface="Monaco" pitchFamily="2" charset="77"/>
              </a:rPr>
              <a:t>parm</a:t>
            </a:r>
            <a:r>
              <a:rPr lang="en-US" sz="2200" dirty="0">
                <a:solidFill>
                  <a:schemeClr val="tx1"/>
                </a:solidFill>
                <a:latin typeface="Monaco" pitchFamily="2" charset="77"/>
              </a:rPr>
              <a:t> = “exposure”) </a:t>
            </a:r>
          </a:p>
        </p:txBody>
      </p:sp>
      <p:sp>
        <p:nvSpPr>
          <p:cNvPr id="6" name="Rounded Rectangle 5">
            <a:extLst>
              <a:ext uri="{FF2B5EF4-FFF2-40B4-BE49-F238E27FC236}">
                <a16:creationId xmlns:a16="http://schemas.microsoft.com/office/drawing/2014/main" id="{A3B99F77-58A6-A449-A378-C178B4E4B8A1}"/>
              </a:ext>
            </a:extLst>
          </p:cNvPr>
          <p:cNvSpPr/>
          <p:nvPr/>
        </p:nvSpPr>
        <p:spPr>
          <a:xfrm>
            <a:off x="838200" y="3390900"/>
            <a:ext cx="4521200" cy="53340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36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73487-C8BC-0645-8C59-77FB0B589886}"/>
              </a:ext>
            </a:extLst>
          </p:cNvPr>
          <p:cNvSpPr>
            <a:spLocks noGrp="1"/>
          </p:cNvSpPr>
          <p:nvPr>
            <p:ph type="title"/>
          </p:nvPr>
        </p:nvSpPr>
        <p:spPr/>
        <p:txBody>
          <a:bodyPr/>
          <a:lstStyle/>
          <a:p>
            <a:r>
              <a:rPr lang="en-US" dirty="0"/>
              <a:t>Potential outcomes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9498A42-8731-0D4D-A125-BBB20F9CAE28}"/>
                  </a:ext>
                </a:extLst>
              </p:cNvPr>
              <p:cNvSpPr txBox="1"/>
              <p:nvPr/>
            </p:nvSpPr>
            <p:spPr>
              <a:xfrm>
                <a:off x="6895474" y="2732196"/>
                <a:ext cx="2434193" cy="123110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1"/>
                          </a:solidFill>
                          <a:latin typeface="Cambria Math" panose="02040503050406030204" pitchFamily="18" charset="0"/>
                        </a:rPr>
                        <m:t>1</m:t>
                      </m:r>
                      <m:r>
                        <a:rPr lang="en-US" sz="8000" b="0" i="1" smtClean="0">
                          <a:solidFill>
                            <a:schemeClr val="bg1"/>
                          </a:solidFill>
                          <a:latin typeface="Cambria Math" panose="02040503050406030204" pitchFamily="18" charset="0"/>
                        </a:rPr>
                        <m:t>)</m:t>
                      </m:r>
                    </m:oMath>
                  </m:oMathPara>
                </a14:m>
                <a:endParaRPr lang="en-US" sz="8000" dirty="0"/>
              </a:p>
            </p:txBody>
          </p:sp>
        </mc:Choice>
        <mc:Fallback>
          <p:sp>
            <p:nvSpPr>
              <p:cNvPr id="4" name="TextBox 3">
                <a:extLst>
                  <a:ext uri="{FF2B5EF4-FFF2-40B4-BE49-F238E27FC236}">
                    <a16:creationId xmlns:a16="http://schemas.microsoft.com/office/drawing/2014/main" id="{99498A42-8731-0D4D-A125-BBB20F9CAE28}"/>
                  </a:ext>
                </a:extLst>
              </p:cNvPr>
              <p:cNvSpPr txBox="1">
                <a:spLocks noRot="1" noChangeAspect="1" noMove="1" noResize="1" noEditPoints="1" noAdjustHandles="1" noChangeArrowheads="1" noChangeShapeType="1" noTextEdit="1"/>
              </p:cNvSpPr>
              <p:nvPr/>
            </p:nvSpPr>
            <p:spPr>
              <a:xfrm>
                <a:off x="6895474" y="2732196"/>
                <a:ext cx="2434193" cy="1231106"/>
              </a:xfrm>
              <a:prstGeom prst="rect">
                <a:avLst/>
              </a:prstGeom>
              <a:blipFill>
                <a:blip r:embed="rId3"/>
                <a:stretch>
                  <a:fillRect l="-8290" r="-13472" b="-336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F5F2976-EB6C-9C45-8C70-6590F4F78539}"/>
                  </a:ext>
                </a:extLst>
              </p:cNvPr>
              <p:cNvSpPr txBox="1"/>
              <p:nvPr/>
            </p:nvSpPr>
            <p:spPr>
              <a:xfrm>
                <a:off x="2846224" y="2732196"/>
                <a:ext cx="2434193" cy="123110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r>
                            <a:rPr lang="en-US" sz="8000" b="0" i="1" smtClean="0">
                              <a:solidFill>
                                <a:schemeClr val="bg1"/>
                              </a:solidFill>
                              <a:latin typeface="Cambria Math" panose="02040503050406030204" pitchFamily="18" charset="0"/>
                            </a:rPr>
                            <m:t>𝑌</m:t>
                          </m:r>
                        </m:e>
                        <m:sub>
                          <m:r>
                            <a:rPr lang="en-US" sz="8000" b="0" i="1" smtClean="0">
                              <a:solidFill>
                                <a:schemeClr val="bg1"/>
                              </a:solidFill>
                              <a:latin typeface="Cambria Math" panose="02040503050406030204" pitchFamily="18" charset="0"/>
                            </a:rPr>
                            <m:t>𝑖</m:t>
                          </m:r>
                        </m:sub>
                      </m:sSub>
                      <m:r>
                        <a:rPr lang="en-US" sz="8000" b="0" i="1" smtClean="0">
                          <a:solidFill>
                            <a:schemeClr val="bg1"/>
                          </a:solidFill>
                          <a:latin typeface="Cambria Math" panose="02040503050406030204" pitchFamily="18" charset="0"/>
                        </a:rPr>
                        <m:t>(</m:t>
                      </m:r>
                      <m:r>
                        <a:rPr lang="en-US" sz="8000" b="0" i="1" smtClean="0">
                          <a:solidFill>
                            <a:schemeClr val="accent6"/>
                          </a:solidFill>
                          <a:latin typeface="Cambria Math" panose="02040503050406030204" pitchFamily="18" charset="0"/>
                        </a:rPr>
                        <m:t>0</m:t>
                      </m:r>
                      <m:r>
                        <a:rPr lang="en-US" sz="8000" b="0" i="1" smtClean="0">
                          <a:solidFill>
                            <a:schemeClr val="bg1"/>
                          </a:solidFill>
                          <a:latin typeface="Cambria Math" panose="02040503050406030204" pitchFamily="18" charset="0"/>
                        </a:rPr>
                        <m:t>)</m:t>
                      </m:r>
                    </m:oMath>
                  </m:oMathPara>
                </a14:m>
                <a:endParaRPr lang="en-US" sz="8000" dirty="0"/>
              </a:p>
            </p:txBody>
          </p:sp>
        </mc:Choice>
        <mc:Fallback>
          <p:sp>
            <p:nvSpPr>
              <p:cNvPr id="5" name="TextBox 4">
                <a:extLst>
                  <a:ext uri="{FF2B5EF4-FFF2-40B4-BE49-F238E27FC236}">
                    <a16:creationId xmlns:a16="http://schemas.microsoft.com/office/drawing/2014/main" id="{6F5F2976-EB6C-9C45-8C70-6590F4F78539}"/>
                  </a:ext>
                </a:extLst>
              </p:cNvPr>
              <p:cNvSpPr txBox="1">
                <a:spLocks noRot="1" noChangeAspect="1" noMove="1" noResize="1" noEditPoints="1" noAdjustHandles="1" noChangeArrowheads="1" noChangeShapeType="1" noTextEdit="1"/>
              </p:cNvSpPr>
              <p:nvPr/>
            </p:nvSpPr>
            <p:spPr>
              <a:xfrm>
                <a:off x="2846224" y="2732196"/>
                <a:ext cx="2434193" cy="1231106"/>
              </a:xfrm>
              <a:prstGeom prst="rect">
                <a:avLst/>
              </a:prstGeom>
              <a:blipFill>
                <a:blip r:embed="rId4"/>
                <a:stretch>
                  <a:fillRect l="-8290" r="-13990" b="-336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1D5246C-D950-294B-A03C-526679FEBC26}"/>
                  </a:ext>
                </a:extLst>
              </p:cNvPr>
              <p:cNvSpPr txBox="1"/>
              <p:nvPr/>
            </p:nvSpPr>
            <p:spPr>
              <a:xfrm>
                <a:off x="5758997" y="2929235"/>
                <a:ext cx="750205" cy="9233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6000" b="0" i="1" smtClean="0">
                          <a:solidFill>
                            <a:schemeClr val="bg1"/>
                          </a:solidFill>
                          <a:latin typeface="Cambria Math" panose="02040503050406030204" pitchFamily="18" charset="0"/>
                        </a:rPr>
                        <m:t>−</m:t>
                      </m:r>
                    </m:oMath>
                  </m:oMathPara>
                </a14:m>
                <a:endParaRPr lang="en-US" sz="6000" dirty="0">
                  <a:solidFill>
                    <a:schemeClr val="bg1"/>
                  </a:solidFill>
                </a:endParaRPr>
              </a:p>
            </p:txBody>
          </p:sp>
        </mc:Choice>
        <mc:Fallback>
          <p:sp>
            <p:nvSpPr>
              <p:cNvPr id="8" name="TextBox 7">
                <a:extLst>
                  <a:ext uri="{FF2B5EF4-FFF2-40B4-BE49-F238E27FC236}">
                    <a16:creationId xmlns:a16="http://schemas.microsoft.com/office/drawing/2014/main" id="{71D5246C-D950-294B-A03C-526679FEBC26}"/>
                  </a:ext>
                </a:extLst>
              </p:cNvPr>
              <p:cNvSpPr txBox="1">
                <a:spLocks noRot="1" noChangeAspect="1" noMove="1" noResize="1" noEditPoints="1" noAdjustHandles="1" noChangeArrowheads="1" noChangeShapeType="1" noTextEdit="1"/>
              </p:cNvSpPr>
              <p:nvPr/>
            </p:nvSpPr>
            <p:spPr>
              <a:xfrm>
                <a:off x="5758997" y="2929235"/>
                <a:ext cx="750205" cy="923330"/>
              </a:xfrm>
              <a:prstGeom prst="rect">
                <a:avLst/>
              </a:prstGeom>
              <a:blipFill>
                <a:blip r:embed="rId5"/>
                <a:stretch>
                  <a:fillRect l="-3279" r="-3279"/>
                </a:stretch>
              </a:blipFill>
            </p:spPr>
            <p:txBody>
              <a:bodyPr/>
              <a:lstStyle/>
              <a:p>
                <a:r>
                  <a:rPr lang="en-US">
                    <a:noFill/>
                  </a:rPr>
                  <a:t> </a:t>
                </a:r>
              </a:p>
            </p:txBody>
          </p:sp>
        </mc:Fallback>
      </mc:AlternateContent>
    </p:spTree>
    <p:extLst>
      <p:ext uri="{BB962C8B-B14F-4D97-AF65-F5344CB8AC3E}">
        <p14:creationId xmlns:p14="http://schemas.microsoft.com/office/powerpoint/2010/main" val="2200517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F871-119A-D74F-94E7-21BFC55457DB}"/>
              </a:ext>
            </a:extLst>
          </p:cNvPr>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Outcome model</a:t>
            </a:r>
            <a:endParaRPr lang="en-US" sz="6000" dirty="0"/>
          </a:p>
        </p:txBody>
      </p:sp>
      <p:sp>
        <p:nvSpPr>
          <p:cNvPr id="5" name="Rounded Rectangle 4">
            <a:extLst>
              <a:ext uri="{FF2B5EF4-FFF2-40B4-BE49-F238E27FC236}">
                <a16:creationId xmlns:a16="http://schemas.microsoft.com/office/drawing/2014/main" id="{56DD2EA1-59C6-0C4D-BF87-ABC718697254}"/>
              </a:ext>
            </a:extLst>
          </p:cNvPr>
          <p:cNvSpPr/>
          <p:nvPr/>
        </p:nvSpPr>
        <p:spPr>
          <a:xfrm>
            <a:off x="457200" y="2012950"/>
            <a:ext cx="11417300" cy="4133850"/>
          </a:xfrm>
          <a:prstGeom prst="roundRect">
            <a:avLst>
              <a:gd name="adj" fmla="val 5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200" dirty="0" err="1">
                <a:solidFill>
                  <a:schemeClr val="tx1"/>
                </a:solidFill>
                <a:latin typeface="Monaco" pitchFamily="2" charset="77"/>
              </a:rPr>
              <a:t>svyglm</a:t>
            </a:r>
            <a:r>
              <a:rPr lang="en-US" sz="2200" dirty="0">
                <a:solidFill>
                  <a:schemeClr val="tx1"/>
                </a:solidFill>
                <a:latin typeface="Monaco" pitchFamily="2" charset="77"/>
              </a:rPr>
              <a:t>(</a:t>
            </a:r>
          </a:p>
          <a:p>
            <a:r>
              <a:rPr lang="en-US" sz="2200" dirty="0">
                <a:solidFill>
                  <a:schemeClr val="tx1"/>
                </a:solidFill>
                <a:latin typeface="Monaco" pitchFamily="2" charset="77"/>
              </a:rPr>
              <a:t>  outcome ~ exposure,</a:t>
            </a:r>
          </a:p>
          <a:p>
            <a:r>
              <a:rPr lang="en-US" sz="2200" dirty="0">
                <a:solidFill>
                  <a:schemeClr val="tx1"/>
                </a:solidFill>
                <a:latin typeface="Monaco" pitchFamily="2" charset="77"/>
              </a:rPr>
              <a:t>  data = </a:t>
            </a:r>
            <a:r>
              <a:rPr lang="en-US" sz="2200" dirty="0" err="1">
                <a:solidFill>
                  <a:schemeClr val="tx1"/>
                </a:solidFill>
                <a:latin typeface="Monaco" pitchFamily="2" charset="77"/>
              </a:rPr>
              <a:t>svy_des</a:t>
            </a:r>
            <a:r>
              <a:rPr lang="en-US" sz="2200" dirty="0">
                <a:solidFill>
                  <a:schemeClr val="tx1"/>
                </a:solidFill>
                <a:latin typeface="Monaco" pitchFamily="2" charset="77"/>
              </a:rPr>
              <a:t>,</a:t>
            </a:r>
          </a:p>
          <a:p>
            <a:r>
              <a:rPr lang="en-US" sz="2200" dirty="0">
                <a:solidFill>
                  <a:schemeClr val="tx1"/>
                </a:solidFill>
                <a:latin typeface="Monaco" pitchFamily="2" charset="77"/>
              </a:rPr>
              <a:t>  family = binomial) %&gt;%</a:t>
            </a:r>
          </a:p>
          <a:p>
            <a:r>
              <a:rPr lang="en-US" sz="2200" dirty="0">
                <a:solidFill>
                  <a:schemeClr val="tx1"/>
                </a:solidFill>
                <a:latin typeface="Monaco" pitchFamily="2" charset="77"/>
              </a:rPr>
              <a:t>  </a:t>
            </a:r>
            <a:r>
              <a:rPr lang="en-US" sz="2200" dirty="0" err="1">
                <a:solidFill>
                  <a:schemeClr val="tx1"/>
                </a:solidFill>
                <a:latin typeface="Monaco" pitchFamily="2" charset="77"/>
              </a:rPr>
              <a:t>confint</a:t>
            </a:r>
            <a:r>
              <a:rPr lang="en-US" sz="2200" dirty="0">
                <a:solidFill>
                  <a:schemeClr val="tx1"/>
                </a:solidFill>
                <a:latin typeface="Monaco" pitchFamily="2" charset="77"/>
              </a:rPr>
              <a:t>(</a:t>
            </a:r>
            <a:r>
              <a:rPr lang="en-US" sz="2200" dirty="0" err="1">
                <a:solidFill>
                  <a:schemeClr val="tx1"/>
                </a:solidFill>
                <a:latin typeface="Monaco" pitchFamily="2" charset="77"/>
              </a:rPr>
              <a:t>parm</a:t>
            </a:r>
            <a:r>
              <a:rPr lang="en-US" sz="2200" dirty="0">
                <a:solidFill>
                  <a:schemeClr val="tx1"/>
                </a:solidFill>
                <a:latin typeface="Monaco" pitchFamily="2" charset="77"/>
              </a:rPr>
              <a:t> = “exposure”) %&gt;%</a:t>
            </a:r>
          </a:p>
          <a:p>
            <a:r>
              <a:rPr lang="en-US" sz="2200" dirty="0">
                <a:solidFill>
                  <a:schemeClr val="tx1"/>
                </a:solidFill>
                <a:latin typeface="Monaco" pitchFamily="2" charset="77"/>
              </a:rPr>
              <a:t>  </a:t>
            </a:r>
            <a:r>
              <a:rPr lang="en-US" sz="2200" dirty="0" err="1">
                <a:solidFill>
                  <a:schemeClr val="tx1"/>
                </a:solidFill>
                <a:latin typeface="Monaco" pitchFamily="2" charset="77"/>
              </a:rPr>
              <a:t>exp</a:t>
            </a:r>
            <a:r>
              <a:rPr lang="en-US" sz="2200" dirty="0">
                <a:solidFill>
                  <a:schemeClr val="tx1"/>
                </a:solidFill>
                <a:latin typeface="Monaco" pitchFamily="2" charset="77"/>
              </a:rPr>
              <a:t>()</a:t>
            </a:r>
          </a:p>
          <a:p>
            <a:r>
              <a:rPr lang="en-US" sz="2200" dirty="0">
                <a:solidFill>
                  <a:schemeClr val="bg1">
                    <a:lumMod val="50000"/>
                  </a:schemeClr>
                </a:solidFill>
                <a:latin typeface="Monaco" pitchFamily="2" charset="77"/>
              </a:rPr>
              <a:t>#&gt;           2.5%   97.5%</a:t>
            </a:r>
          </a:p>
          <a:p>
            <a:r>
              <a:rPr lang="en-US" sz="2200" dirty="0">
                <a:solidFill>
                  <a:schemeClr val="bg1">
                    <a:lumMod val="50000"/>
                  </a:schemeClr>
                </a:solidFill>
                <a:latin typeface="Monaco" pitchFamily="2" charset="77"/>
              </a:rPr>
              <a:t>#&gt; exposure  1.51   2.01 </a:t>
            </a:r>
          </a:p>
        </p:txBody>
      </p:sp>
      <p:sp>
        <p:nvSpPr>
          <p:cNvPr id="6" name="Rounded Rectangle 5">
            <a:extLst>
              <a:ext uri="{FF2B5EF4-FFF2-40B4-BE49-F238E27FC236}">
                <a16:creationId xmlns:a16="http://schemas.microsoft.com/office/drawing/2014/main" id="{1958E6A3-19DC-6045-A8DD-B1EA7D089E58}"/>
              </a:ext>
            </a:extLst>
          </p:cNvPr>
          <p:cNvSpPr/>
          <p:nvPr/>
        </p:nvSpPr>
        <p:spPr>
          <a:xfrm>
            <a:off x="838200" y="3709988"/>
            <a:ext cx="1041400" cy="533401"/>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369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latin typeface="Franklin Gothic Heavy" charset="0"/>
                <a:ea typeface="Franklin Gothic Heavy" charset="0"/>
                <a:cs typeface="Franklin Gothic Heavy" charset="0"/>
              </a:rPr>
              <a:t>unmeasured confounding</a:t>
            </a:r>
          </a:p>
        </p:txBody>
      </p:sp>
      <p:pic>
        <p:nvPicPr>
          <p:cNvPr id="4" name="Picture 3">
            <a:extLst>
              <a:ext uri="{FF2B5EF4-FFF2-40B4-BE49-F238E27FC236}">
                <a16:creationId xmlns:a16="http://schemas.microsoft.com/office/drawing/2014/main" id="{37845FCF-90D0-734C-8374-1D7ED8C80918}"/>
              </a:ext>
            </a:extLst>
          </p:cNvPr>
          <p:cNvPicPr>
            <a:picLocks noChangeAspect="1"/>
          </p:cNvPicPr>
          <p:nvPr/>
        </p:nvPicPr>
        <p:blipFill>
          <a:blip r:embed="rId2"/>
          <a:stretch>
            <a:fillRect/>
          </a:stretch>
        </p:blipFill>
        <p:spPr>
          <a:xfrm rot="1255900">
            <a:off x="7406208" y="118825"/>
            <a:ext cx="3181823" cy="3181823"/>
          </a:xfrm>
          <a:prstGeom prst="rect">
            <a:avLst/>
          </a:prstGeom>
        </p:spPr>
      </p:pic>
    </p:spTree>
    <p:extLst>
      <p:ext uri="{BB962C8B-B14F-4D97-AF65-F5344CB8AC3E}">
        <p14:creationId xmlns:p14="http://schemas.microsoft.com/office/powerpoint/2010/main" val="4072099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All you need</a:t>
            </a:r>
          </a:p>
        </p:txBody>
      </p:sp>
      <p:sp>
        <p:nvSpPr>
          <p:cNvPr id="3" name="Content Placeholder 2"/>
          <p:cNvSpPr>
            <a:spLocks noGrp="1"/>
          </p:cNvSpPr>
          <p:nvPr>
            <p:ph idx="1"/>
          </p:nvPr>
        </p:nvSpPr>
        <p:spPr/>
        <p:txBody>
          <a:bodyPr>
            <a:noAutofit/>
          </a:bodyPr>
          <a:lstStyle/>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Exposure-outcome effect</a:t>
            </a: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Exposure-unmeasured confounder effect</a:t>
            </a: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Outcome-unmeasured confounder effect</a:t>
            </a:r>
            <a:endParaRPr lang="en-US" sz="3200" dirty="0">
              <a:solidFill>
                <a:schemeClr val="bg1"/>
              </a:solidFill>
              <a:latin typeface="Franklin Gothic Medium" charset="0"/>
              <a:ea typeface="Franklin Gothic Medium" charset="0"/>
              <a:cs typeface="Franklin Gothic Medium" charset="0"/>
            </a:endParaRPr>
          </a:p>
        </p:txBody>
      </p:sp>
    </p:spTree>
    <p:extLst>
      <p:ext uri="{BB962C8B-B14F-4D97-AF65-F5344CB8AC3E}">
        <p14:creationId xmlns:p14="http://schemas.microsoft.com/office/powerpoint/2010/main" val="118308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All you need</a:t>
            </a:r>
          </a:p>
        </p:txBody>
      </p:sp>
      <p:sp>
        <p:nvSpPr>
          <p:cNvPr id="3" name="Content Placeholder 2"/>
          <p:cNvSpPr>
            <a:spLocks noGrp="1"/>
          </p:cNvSpPr>
          <p:nvPr>
            <p:ph idx="1"/>
          </p:nvPr>
        </p:nvSpPr>
        <p:spPr/>
        <p:txBody>
          <a:bodyPr>
            <a:noAutofit/>
          </a:bodyPr>
          <a:lstStyle/>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rgbClr val="79D758"/>
                </a:solidFill>
                <a:latin typeface="Franklin Gothic Medium" charset="0"/>
                <a:ea typeface="Franklin Gothic Medium" charset="0"/>
                <a:cs typeface="Franklin Gothic Medium" charset="0"/>
              </a:rPr>
              <a:t>Exposure-outcome effect</a:t>
            </a:r>
            <a:r>
              <a:rPr lang="en-US" sz="3200" dirty="0">
                <a:solidFill>
                  <a:schemeClr val="bg1"/>
                </a:solidFill>
                <a:latin typeface="Franklin Gothic Medium" charset="0"/>
                <a:ea typeface="Franklin Gothic Medium" charset="0"/>
                <a:cs typeface="Franklin Gothic Medium" charset="0"/>
              </a:rPr>
              <a:t> generally estimated from a model, for example an odds ratio, hazard ratio, or risk ratio</a:t>
            </a: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chemeClr val="accent1">
                    <a:lumMod val="50000"/>
                  </a:schemeClr>
                </a:solidFill>
                <a:latin typeface="Franklin Gothic Medium" charset="0"/>
                <a:ea typeface="Franklin Gothic Medium" charset="0"/>
                <a:cs typeface="Franklin Gothic Medium" charset="0"/>
              </a:rPr>
              <a:t>Exposure-unmeasured confounder effect</a:t>
            </a: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chemeClr val="accent1">
                    <a:lumMod val="50000"/>
                  </a:schemeClr>
                </a:solidFill>
                <a:latin typeface="Franklin Gothic Medium" charset="0"/>
                <a:ea typeface="Franklin Gothic Medium" charset="0"/>
                <a:cs typeface="Franklin Gothic Medium" charset="0"/>
              </a:rPr>
              <a:t>Outcome-unmeasured confounder effect</a:t>
            </a:r>
            <a:endParaRPr lang="en-US" sz="3200" dirty="0">
              <a:solidFill>
                <a:schemeClr val="accent1">
                  <a:lumMod val="50000"/>
                </a:schemeClr>
              </a:solidFill>
              <a:latin typeface="Franklin Gothic Medium" charset="0"/>
              <a:ea typeface="Franklin Gothic Medium" charset="0"/>
              <a:cs typeface="Franklin Gothic Medium" charset="0"/>
            </a:endParaRPr>
          </a:p>
        </p:txBody>
      </p:sp>
      <p:sp>
        <p:nvSpPr>
          <p:cNvPr id="5" name="TextBox 4">
            <a:extLst>
              <a:ext uri="{FF2B5EF4-FFF2-40B4-BE49-F238E27FC236}">
                <a16:creationId xmlns:a16="http://schemas.microsoft.com/office/drawing/2014/main" id="{ABF1F9A5-3096-4541-B94C-3E3345A89387}"/>
              </a:ext>
            </a:extLst>
          </p:cNvPr>
          <p:cNvSpPr txBox="1"/>
          <p:nvPr/>
        </p:nvSpPr>
        <p:spPr>
          <a:xfrm>
            <a:off x="3244850" y="2291834"/>
            <a:ext cx="5702300" cy="2400657"/>
          </a:xfrm>
          <a:prstGeom prst="rect">
            <a:avLst/>
          </a:prstGeom>
          <a:ln w="7620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5000" dirty="0">
                <a:solidFill>
                  <a:schemeClr val="accent4"/>
                </a:solidFill>
                <a:latin typeface="Franklin Gothic Medium" panose="020B0603020102020204" pitchFamily="34" charset="0"/>
              </a:rPr>
              <a:t>Odds Ratio Confidence Interval: (1.5, 2)</a:t>
            </a:r>
          </a:p>
        </p:txBody>
      </p:sp>
    </p:spTree>
    <p:extLst>
      <p:ext uri="{BB962C8B-B14F-4D97-AF65-F5344CB8AC3E}">
        <p14:creationId xmlns:p14="http://schemas.microsoft.com/office/powerpoint/2010/main" val="164860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All you need</a:t>
            </a:r>
          </a:p>
        </p:txBody>
      </p:sp>
      <p:sp>
        <p:nvSpPr>
          <p:cNvPr id="3" name="Content Placeholder 2"/>
          <p:cNvSpPr>
            <a:spLocks noGrp="1"/>
          </p:cNvSpPr>
          <p:nvPr>
            <p:ph idx="1"/>
          </p:nvPr>
        </p:nvSpPr>
        <p:spPr/>
        <p:txBody>
          <a:bodyPr>
            <a:noAutofit/>
          </a:bodyPr>
          <a:lstStyle/>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chemeClr val="accent1">
                    <a:lumMod val="50000"/>
                  </a:schemeClr>
                </a:solidFill>
                <a:latin typeface="Franklin Gothic Medium" charset="0"/>
                <a:ea typeface="Franklin Gothic Medium" charset="0"/>
                <a:cs typeface="Franklin Gothic Medium" charset="0"/>
              </a:rPr>
              <a:t>Exposure-outcome effect</a:t>
            </a:r>
            <a:r>
              <a:rPr lang="en-US" sz="3200" dirty="0">
                <a:solidFill>
                  <a:schemeClr val="accent1">
                    <a:lumMod val="50000"/>
                  </a:schemeClr>
                </a:solidFill>
                <a:latin typeface="Franklin Gothic Medium" charset="0"/>
                <a:ea typeface="Franklin Gothic Medium" charset="0"/>
                <a:cs typeface="Franklin Gothic Medium" charset="0"/>
              </a:rPr>
              <a:t> </a:t>
            </a:r>
            <a:r>
              <a:rPr lang="en-US" sz="3200" dirty="0">
                <a:solidFill>
                  <a:schemeClr val="tx1">
                    <a:lumMod val="75000"/>
                    <a:lumOff val="25000"/>
                  </a:schemeClr>
                </a:solidFill>
                <a:latin typeface="Franklin Gothic Medium" charset="0"/>
                <a:ea typeface="Franklin Gothic Medium" charset="0"/>
                <a:cs typeface="Franklin Gothic Medium" charset="0"/>
              </a:rPr>
              <a:t>generally estimated from a model, for example an odds ratio, hazard ratio, or risk ratio</a:t>
            </a: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Exposure-unmeasured confounder effect</a:t>
            </a: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Outcome-unmeasured confounder effect</a:t>
            </a:r>
            <a:endParaRPr lang="en-US" sz="3200" dirty="0">
              <a:solidFill>
                <a:srgbClr val="79D758"/>
              </a:solidFill>
              <a:latin typeface="Franklin Gothic Medium" charset="0"/>
              <a:ea typeface="Franklin Gothic Medium" charset="0"/>
              <a:cs typeface="Franklin Gothic Medium" charset="0"/>
            </a:endParaRPr>
          </a:p>
        </p:txBody>
      </p:sp>
    </p:spTree>
    <p:extLst>
      <p:ext uri="{BB962C8B-B14F-4D97-AF65-F5344CB8AC3E}">
        <p14:creationId xmlns:p14="http://schemas.microsoft.com/office/powerpoint/2010/main" val="13151983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53698"/>
            <a:ext cx="10515600" cy="1325563"/>
          </a:xfrm>
        </p:spPr>
        <p:txBody>
          <a:bodyPr/>
          <a:lstStyle/>
          <a:p>
            <a:r>
              <a:rPr lang="en-US" dirty="0">
                <a:solidFill>
                  <a:schemeClr val="bg1"/>
                </a:solidFill>
                <a:latin typeface="Franklin Gothic Heavy" charset="0"/>
                <a:ea typeface="Franklin Gothic Heavy" charset="0"/>
                <a:cs typeface="Franklin Gothic Heavy" charset="0"/>
              </a:rPr>
              <a:t>Tipping point analyses</a:t>
            </a:r>
          </a:p>
        </p:txBody>
      </p:sp>
      <p:pic>
        <p:nvPicPr>
          <p:cNvPr id="4" name="Content Placeholder 3"/>
          <p:cNvPicPr>
            <a:picLocks noGrp="1" noChangeAspect="1"/>
          </p:cNvPicPr>
          <p:nvPr>
            <p:ph idx="1"/>
          </p:nvPr>
        </p:nvPicPr>
        <p:blipFill>
          <a:blip r:embed="rId2"/>
          <a:stretch>
            <a:fillRect/>
          </a:stretch>
        </p:blipFill>
        <p:spPr>
          <a:xfrm>
            <a:off x="3162300" y="679667"/>
            <a:ext cx="5867400" cy="4038600"/>
          </a:xfrm>
          <a:prstGeom prst="rect">
            <a:avLst/>
          </a:prstGeom>
          <a:solidFill>
            <a:schemeClr val="tx1"/>
          </a:solidFill>
        </p:spPr>
      </p:pic>
      <p:sp>
        <p:nvSpPr>
          <p:cNvPr id="5" name="Rectangle 4"/>
          <p:cNvSpPr/>
          <p:nvPr/>
        </p:nvSpPr>
        <p:spPr>
          <a:xfrm>
            <a:off x="1856510" y="5786873"/>
            <a:ext cx="9005454" cy="646331"/>
          </a:xfrm>
          <a:prstGeom prst="rect">
            <a:avLst/>
          </a:prstGeom>
        </p:spPr>
        <p:txBody>
          <a:bodyPr wrap="square">
            <a:spAutoFit/>
          </a:bodyPr>
          <a:lstStyle/>
          <a:p>
            <a:r>
              <a:rPr lang="en-US" sz="3600" dirty="0">
                <a:solidFill>
                  <a:schemeClr val="bg1"/>
                </a:solidFill>
                <a:effectLst/>
                <a:latin typeface="Franklin Gothic Medium" charset="0"/>
                <a:ea typeface="Franklin Gothic Medium" charset="0"/>
                <a:cs typeface="Franklin Gothic Medium" charset="0"/>
              </a:rPr>
              <a:t>what will tip our confidence bound to cross 1</a:t>
            </a:r>
          </a:p>
        </p:txBody>
      </p:sp>
    </p:spTree>
    <p:extLst>
      <p:ext uri="{BB962C8B-B14F-4D97-AF65-F5344CB8AC3E}">
        <p14:creationId xmlns:p14="http://schemas.microsoft.com/office/powerpoint/2010/main" val="207301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All you need</a:t>
            </a:r>
          </a:p>
        </p:txBody>
      </p:sp>
      <p:sp>
        <p:nvSpPr>
          <p:cNvPr id="3" name="Content Placeholder 2"/>
          <p:cNvSpPr>
            <a:spLocks noGrp="1"/>
          </p:cNvSpPr>
          <p:nvPr>
            <p:ph idx="1"/>
          </p:nvPr>
        </p:nvSpPr>
        <p:spPr/>
        <p:txBody>
          <a:bodyPr>
            <a:noAutofit/>
          </a:bodyPr>
          <a:lstStyle/>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chemeClr val="accent1">
                    <a:lumMod val="50000"/>
                  </a:schemeClr>
                </a:solidFill>
                <a:latin typeface="Franklin Gothic Medium" charset="0"/>
                <a:ea typeface="Franklin Gothic Medium" charset="0"/>
                <a:cs typeface="Franklin Gothic Medium" charset="0"/>
              </a:rPr>
              <a:t>Exposure-outcome effect</a:t>
            </a:r>
            <a:r>
              <a:rPr lang="en-US" sz="3200" dirty="0">
                <a:solidFill>
                  <a:schemeClr val="accent1">
                    <a:lumMod val="50000"/>
                  </a:schemeClr>
                </a:solidFill>
                <a:latin typeface="Franklin Gothic Medium" charset="0"/>
                <a:ea typeface="Franklin Gothic Medium" charset="0"/>
                <a:cs typeface="Franklin Gothic Medium" charset="0"/>
              </a:rPr>
              <a:t> </a:t>
            </a:r>
            <a:r>
              <a:rPr lang="en-US" sz="3200" dirty="0">
                <a:solidFill>
                  <a:schemeClr val="tx1">
                    <a:lumMod val="75000"/>
                    <a:lumOff val="25000"/>
                  </a:schemeClr>
                </a:solidFill>
                <a:latin typeface="Franklin Gothic Medium" charset="0"/>
                <a:ea typeface="Franklin Gothic Medium" charset="0"/>
                <a:cs typeface="Franklin Gothic Medium" charset="0"/>
              </a:rPr>
              <a:t>generally estimated from a model, for example an odds ratio, hazard ratio, or risk ratio</a:t>
            </a: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rgbClr val="79D758"/>
                </a:solidFill>
                <a:latin typeface="Franklin Gothic Medium" charset="0"/>
                <a:ea typeface="Franklin Gothic Medium" charset="0"/>
                <a:cs typeface="Franklin Gothic Medium" charset="0"/>
              </a:rPr>
              <a:t>Exposure-unmeasured confounder effect</a:t>
            </a:r>
            <a:r>
              <a:rPr lang="en-US" sz="3200" dirty="0">
                <a:solidFill>
                  <a:srgbClr val="79D758"/>
                </a:solidFill>
                <a:latin typeface="Franklin Gothic Medium" charset="0"/>
                <a:ea typeface="Franklin Gothic Medium" charset="0"/>
                <a:cs typeface="Franklin Gothic Medium" charset="0"/>
              </a:rPr>
              <a:t> </a:t>
            </a:r>
            <a:r>
              <a:rPr lang="en-US" sz="3200" dirty="0">
                <a:solidFill>
                  <a:schemeClr val="bg1"/>
                </a:solidFill>
                <a:latin typeface="Franklin Gothic Medium" charset="0"/>
                <a:ea typeface="Franklin Gothic Medium" charset="0"/>
                <a:cs typeface="Franklin Gothic Medium" charset="0"/>
              </a:rPr>
              <a:t>can use my observed variables to estimate this</a:t>
            </a:r>
            <a:endParaRPr lang="en-US" sz="3200" b="1" strike="sngStrike" dirty="0">
              <a:solidFill>
                <a:schemeClr val="bg1"/>
              </a:solidFill>
              <a:latin typeface="Franklin Gothic Medium" charset="0"/>
              <a:ea typeface="Franklin Gothic Medium" charset="0"/>
              <a:cs typeface="Franklin Gothic Medium" charset="0"/>
            </a:endParaRP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accent1">
                    <a:lumMod val="50000"/>
                  </a:schemeClr>
                </a:solidFill>
                <a:latin typeface="Franklin Gothic Medium" charset="0"/>
                <a:ea typeface="Franklin Gothic Medium" charset="0"/>
                <a:cs typeface="Franklin Gothic Medium" charset="0"/>
              </a:rPr>
              <a:t> </a:t>
            </a:r>
            <a:r>
              <a:rPr lang="en-US" sz="3200" b="1" dirty="0">
                <a:solidFill>
                  <a:schemeClr val="accent1">
                    <a:lumMod val="50000"/>
                  </a:schemeClr>
                </a:solidFill>
                <a:latin typeface="Franklin Gothic Medium" charset="0"/>
                <a:ea typeface="Franklin Gothic Medium" charset="0"/>
                <a:cs typeface="Franklin Gothic Medium" charset="0"/>
              </a:rPr>
              <a:t>Outcome-unmeasured confounder effect</a:t>
            </a:r>
            <a:endParaRPr lang="en-US" sz="3200" dirty="0">
              <a:solidFill>
                <a:schemeClr val="accent1">
                  <a:lumMod val="50000"/>
                </a:schemeClr>
              </a:solidFill>
              <a:latin typeface="Franklin Gothic Medium" charset="0"/>
              <a:ea typeface="Franklin Gothic Medium" charset="0"/>
              <a:cs typeface="Franklin Gothic Medium" charset="0"/>
            </a:endParaRPr>
          </a:p>
        </p:txBody>
      </p:sp>
    </p:spTree>
    <p:extLst>
      <p:ext uri="{BB962C8B-B14F-4D97-AF65-F5344CB8AC3E}">
        <p14:creationId xmlns:p14="http://schemas.microsoft.com/office/powerpoint/2010/main" val="4344772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All you need</a:t>
            </a:r>
          </a:p>
        </p:txBody>
      </p:sp>
      <p:sp>
        <p:nvSpPr>
          <p:cNvPr id="3" name="Content Placeholder 2"/>
          <p:cNvSpPr>
            <a:spLocks noGrp="1"/>
          </p:cNvSpPr>
          <p:nvPr>
            <p:ph idx="1"/>
          </p:nvPr>
        </p:nvSpPr>
        <p:spPr/>
        <p:txBody>
          <a:bodyPr>
            <a:noAutofit/>
          </a:bodyPr>
          <a:lstStyle/>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chemeClr val="accent1">
                    <a:lumMod val="50000"/>
                  </a:schemeClr>
                </a:solidFill>
                <a:latin typeface="Franklin Gothic Medium" charset="0"/>
                <a:ea typeface="Franklin Gothic Medium" charset="0"/>
                <a:cs typeface="Franklin Gothic Medium" charset="0"/>
              </a:rPr>
              <a:t>Exposure-outcome effect</a:t>
            </a:r>
            <a:r>
              <a:rPr lang="en-US" sz="3200" dirty="0">
                <a:solidFill>
                  <a:schemeClr val="accent1">
                    <a:lumMod val="50000"/>
                  </a:schemeClr>
                </a:solidFill>
                <a:latin typeface="Franklin Gothic Medium" charset="0"/>
                <a:ea typeface="Franklin Gothic Medium" charset="0"/>
                <a:cs typeface="Franklin Gothic Medium" charset="0"/>
              </a:rPr>
              <a:t> </a:t>
            </a:r>
            <a:r>
              <a:rPr lang="en-US" sz="3200" dirty="0">
                <a:solidFill>
                  <a:schemeClr val="tx1">
                    <a:lumMod val="75000"/>
                    <a:lumOff val="25000"/>
                  </a:schemeClr>
                </a:solidFill>
                <a:latin typeface="Franklin Gothic Medium" charset="0"/>
                <a:ea typeface="Franklin Gothic Medium" charset="0"/>
                <a:cs typeface="Franklin Gothic Medium" charset="0"/>
              </a:rPr>
              <a:t>generally estimated from a model, for example an odds ratio, hazard ratio, or risk ratio</a:t>
            </a:r>
          </a:p>
          <a:p>
            <a:pPr>
              <a:buFont typeface="Wingdings" charset="2"/>
              <a:buChar char="ü"/>
            </a:pPr>
            <a:r>
              <a:rPr lang="en-US" sz="3200" dirty="0">
                <a:solidFill>
                  <a:schemeClr val="accent1">
                    <a:lumMod val="50000"/>
                  </a:schemeClr>
                </a:solidFill>
                <a:latin typeface="Franklin Gothic Medium" charset="0"/>
                <a:ea typeface="Franklin Gothic Medium" charset="0"/>
                <a:cs typeface="Franklin Gothic Medium" charset="0"/>
              </a:rPr>
              <a:t> </a:t>
            </a:r>
            <a:r>
              <a:rPr lang="en-US" sz="3200" b="1" dirty="0">
                <a:solidFill>
                  <a:schemeClr val="accent1">
                    <a:lumMod val="50000"/>
                  </a:schemeClr>
                </a:solidFill>
                <a:latin typeface="Franklin Gothic Medium" charset="0"/>
                <a:ea typeface="Franklin Gothic Medium" charset="0"/>
                <a:cs typeface="Franklin Gothic Medium" charset="0"/>
              </a:rPr>
              <a:t>Exposure-unmeasured confounder effect </a:t>
            </a:r>
            <a:r>
              <a:rPr lang="en-US" sz="3200" dirty="0">
                <a:solidFill>
                  <a:schemeClr val="tx1">
                    <a:lumMod val="75000"/>
                    <a:lumOff val="25000"/>
                  </a:schemeClr>
                </a:solidFill>
                <a:latin typeface="Franklin Gothic Medium" charset="0"/>
                <a:ea typeface="Franklin Gothic Medium" charset="0"/>
                <a:cs typeface="Franklin Gothic Medium" charset="0"/>
              </a:rPr>
              <a:t>can use my observed variables to estimate this</a:t>
            </a:r>
            <a:endParaRPr lang="en-US" sz="3200" b="1" dirty="0">
              <a:solidFill>
                <a:schemeClr val="tx1">
                  <a:lumMod val="75000"/>
                  <a:lumOff val="25000"/>
                </a:schemeClr>
              </a:solidFill>
              <a:latin typeface="Franklin Gothic Medium" charset="0"/>
              <a:ea typeface="Franklin Gothic Medium" charset="0"/>
              <a:cs typeface="Franklin Gothic Medium" charset="0"/>
            </a:endParaRP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Outcome-unmeasured confounder effect</a:t>
            </a:r>
            <a:endParaRPr lang="en-US" sz="3200" dirty="0">
              <a:solidFill>
                <a:srgbClr val="79D758"/>
              </a:solidFill>
              <a:latin typeface="Franklin Gothic Medium" charset="0"/>
              <a:ea typeface="Franklin Gothic Medium" charset="0"/>
              <a:cs typeface="Franklin Gothic Medium" charset="0"/>
            </a:endParaRPr>
          </a:p>
        </p:txBody>
      </p:sp>
    </p:spTree>
    <p:extLst>
      <p:ext uri="{BB962C8B-B14F-4D97-AF65-F5344CB8AC3E}">
        <p14:creationId xmlns:p14="http://schemas.microsoft.com/office/powerpoint/2010/main" val="9294981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F796C-F899-8840-89A1-297181D03DCC}"/>
              </a:ext>
            </a:extLst>
          </p:cNvPr>
          <p:cNvSpPr>
            <a:spLocks noGrp="1"/>
          </p:cNvSpPr>
          <p:nvPr>
            <p:ph type="title"/>
          </p:nvPr>
        </p:nvSpPr>
        <p:spPr>
          <a:xfrm>
            <a:off x="228600" y="187325"/>
            <a:ext cx="10515600" cy="1325563"/>
          </a:xfrm>
        </p:spPr>
        <p:txBody>
          <a:bodyPr>
            <a:noAutofit/>
          </a:bodyPr>
          <a:lstStyle/>
          <a:p>
            <a:r>
              <a:rPr lang="en-US" sz="6000" b="1" dirty="0">
                <a:solidFill>
                  <a:schemeClr val="bg1"/>
                </a:solidFill>
                <a:latin typeface="Franklin Gothic Medium" charset="0"/>
                <a:ea typeface="Franklin Gothic Medium" charset="0"/>
                <a:cs typeface="Franklin Gothic Medium" charset="0"/>
              </a:rPr>
              <a:t>Exposure-unmeasured confounder effect</a:t>
            </a:r>
            <a:endParaRPr lang="en-US" sz="6000" dirty="0">
              <a:solidFill>
                <a:schemeClr val="bg1"/>
              </a:solidFill>
            </a:endParaRPr>
          </a:p>
        </p:txBody>
      </p:sp>
      <p:sp>
        <p:nvSpPr>
          <p:cNvPr id="3" name="Content Placeholder 2">
            <a:extLst>
              <a:ext uri="{FF2B5EF4-FFF2-40B4-BE49-F238E27FC236}">
                <a16:creationId xmlns:a16="http://schemas.microsoft.com/office/drawing/2014/main" id="{FD38EB3A-25BB-2C46-9BA1-185A6567CB04}"/>
              </a:ext>
            </a:extLst>
          </p:cNvPr>
          <p:cNvSpPr>
            <a:spLocks noGrp="1"/>
          </p:cNvSpPr>
          <p:nvPr>
            <p:ph idx="1"/>
          </p:nvPr>
        </p:nvSpPr>
        <p:spPr/>
        <p:txBody>
          <a:bodyPr>
            <a:normAutofit/>
          </a:bodyPr>
          <a:lstStyle/>
          <a:p>
            <a:r>
              <a:rPr lang="en-US" sz="4000" dirty="0">
                <a:solidFill>
                  <a:schemeClr val="bg1"/>
                </a:solidFill>
                <a:latin typeface="Franklin Gothic Medium" panose="020B0603020102020204" pitchFamily="34" charset="0"/>
              </a:rPr>
              <a:t>Prevalence of the unmeasured confounder among the </a:t>
            </a:r>
            <a:r>
              <a:rPr lang="en-US" sz="4000" b="1" dirty="0">
                <a:solidFill>
                  <a:schemeClr val="accent4"/>
                </a:solidFill>
                <a:latin typeface="Franklin Gothic Medium" panose="020B0603020102020204" pitchFamily="34" charset="0"/>
              </a:rPr>
              <a:t>exposed</a:t>
            </a:r>
          </a:p>
          <a:p>
            <a:endParaRPr lang="en-US" sz="4000" b="1" dirty="0">
              <a:solidFill>
                <a:schemeClr val="accent4"/>
              </a:solidFill>
              <a:latin typeface="Franklin Gothic Medium" panose="020B0603020102020204" pitchFamily="34" charset="0"/>
            </a:endParaRPr>
          </a:p>
          <a:p>
            <a:r>
              <a:rPr lang="en-US" sz="4000" dirty="0">
                <a:solidFill>
                  <a:schemeClr val="bg1"/>
                </a:solidFill>
                <a:latin typeface="Franklin Gothic Medium" panose="020B0603020102020204" pitchFamily="34" charset="0"/>
              </a:rPr>
              <a:t>Prevalence of the unmeasured confounder among the </a:t>
            </a:r>
            <a:r>
              <a:rPr lang="en-US" sz="4000" b="1" dirty="0">
                <a:solidFill>
                  <a:schemeClr val="accent4"/>
                </a:solidFill>
                <a:latin typeface="Franklin Gothic Medium" panose="020B0603020102020204" pitchFamily="34" charset="0"/>
              </a:rPr>
              <a:t>unexposed</a:t>
            </a:r>
          </a:p>
        </p:txBody>
      </p:sp>
    </p:spTree>
    <p:extLst>
      <p:ext uri="{BB962C8B-B14F-4D97-AF65-F5344CB8AC3E}">
        <p14:creationId xmlns:p14="http://schemas.microsoft.com/office/powerpoint/2010/main" val="27232825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52472" y="5911269"/>
            <a:ext cx="3022093"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Love Plots</a:t>
            </a:r>
          </a:p>
        </p:txBody>
      </p:sp>
      <p:pic>
        <p:nvPicPr>
          <p:cNvPr id="8" name="Picture 7"/>
          <p:cNvPicPr>
            <a:picLocks noChangeAspect="1"/>
          </p:cNvPicPr>
          <p:nvPr/>
        </p:nvPicPr>
        <p:blipFill>
          <a:blip r:embed="rId2"/>
          <a:stretch>
            <a:fillRect/>
          </a:stretch>
        </p:blipFill>
        <p:spPr>
          <a:xfrm>
            <a:off x="1037051" y="1021580"/>
            <a:ext cx="10117898" cy="4814840"/>
          </a:xfrm>
          <a:prstGeom prst="rect">
            <a:avLst/>
          </a:prstGeom>
        </p:spPr>
      </p:pic>
      <p:grpSp>
        <p:nvGrpSpPr>
          <p:cNvPr id="7" name="Group 6"/>
          <p:cNvGrpSpPr/>
          <p:nvPr/>
        </p:nvGrpSpPr>
        <p:grpSpPr>
          <a:xfrm>
            <a:off x="8970817" y="2180355"/>
            <a:ext cx="1573764" cy="1059735"/>
            <a:chOff x="8970817" y="2180355"/>
            <a:chExt cx="1573764" cy="1059735"/>
          </a:xfrm>
        </p:grpSpPr>
        <mc:AlternateContent xmlns:mc="http://schemas.openxmlformats.org/markup-compatibility/2006" xmlns:a14="http://schemas.microsoft.com/office/drawing/2010/main">
          <mc:Choice Requires="a14">
            <p:sp>
              <p:nvSpPr>
                <p:cNvPr id="3" name="TextBox 2"/>
                <p:cNvSpPr txBox="1"/>
                <p:nvPr/>
              </p:nvSpPr>
              <p:spPr>
                <a:xfrm>
                  <a:off x="8970817" y="2747647"/>
                  <a:ext cx="156427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1</m:t>
                            </m:r>
                          </m:sub>
                        </m:sSub>
                        <m:r>
                          <a:rPr lang="en-US" sz="3200" b="0" i="1" smtClean="0">
                            <a:latin typeface="Cambria Math" charset="0"/>
                          </a:rPr>
                          <m:t>=0.3</m:t>
                        </m:r>
                      </m:oMath>
                    </m:oMathPara>
                  </a14:m>
                  <a:endParaRPr lang="en-US" sz="3200" b="0" dirty="0"/>
                </a:p>
              </p:txBody>
            </p:sp>
          </mc:Choice>
          <mc:Fallback xmlns="">
            <p:sp>
              <p:nvSpPr>
                <p:cNvPr id="3" name="TextBox 2"/>
                <p:cNvSpPr txBox="1">
                  <a:spLocks noRot="1" noChangeAspect="1" noMove="1" noResize="1" noEditPoints="1" noAdjustHandles="1" noChangeArrowheads="1" noChangeShapeType="1" noTextEdit="1"/>
                </p:cNvSpPr>
                <p:nvPr/>
              </p:nvSpPr>
              <p:spPr>
                <a:xfrm>
                  <a:off x="8970817" y="2747647"/>
                  <a:ext cx="1564274" cy="49244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8970817" y="2180355"/>
                  <a:ext cx="1573764" cy="492443"/>
                </a:xfrm>
                <a:prstGeom prst="rect">
                  <a:avLst/>
                </a:prstGeom>
                <a:noFill/>
              </p:spPr>
              <p:txBody>
                <a:bodyPr wrap="none" lIns="0" tIns="0" rIns="0" bIns="0" rtlCol="0">
                  <a:spAutoFit/>
                </a:bodyPr>
                <a:lstStyle/>
                <a:p>
                  <a14:m>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charset="0"/>
                            </a:rPr>
                            <m:t>𝑝</m:t>
                          </m:r>
                        </m:e>
                        <m:sub>
                          <m:r>
                            <a:rPr lang="en-US" sz="3200" b="0" i="1" smtClean="0">
                              <a:solidFill>
                                <a:schemeClr val="tx1"/>
                              </a:solidFill>
                              <a:latin typeface="Cambria Math" charset="0"/>
                            </a:rPr>
                            <m:t>0</m:t>
                          </m:r>
                        </m:sub>
                      </m:sSub>
                      <m:r>
                        <a:rPr lang="en-US" sz="3200" b="0" i="1" smtClean="0">
                          <a:solidFill>
                            <a:schemeClr val="tx1"/>
                          </a:solidFill>
                          <a:latin typeface="Cambria Math" charset="0"/>
                        </a:rPr>
                        <m:t>=0.1</m:t>
                      </m:r>
                    </m:oMath>
                  </a14:m>
                  <a:r>
                    <a:rPr lang="en-US" sz="3200" dirty="0">
                      <a:solidFill>
                        <a:schemeClr val="tx1"/>
                      </a:solidFill>
                    </a:rPr>
                    <a:t> </a:t>
                  </a:r>
                </a:p>
              </p:txBody>
            </p:sp>
          </mc:Choice>
          <mc:Fallback xmlns="">
            <p:sp>
              <p:nvSpPr>
                <p:cNvPr id="4" name="TextBox 3"/>
                <p:cNvSpPr txBox="1">
                  <a:spLocks noRot="1" noChangeAspect="1" noMove="1" noResize="1" noEditPoints="1" noAdjustHandles="1" noChangeArrowheads="1" noChangeShapeType="1" noTextEdit="1"/>
                </p:cNvSpPr>
                <p:nvPr/>
              </p:nvSpPr>
              <p:spPr>
                <a:xfrm>
                  <a:off x="8970817" y="2180355"/>
                  <a:ext cx="1573764" cy="492443"/>
                </a:xfrm>
                <a:prstGeom prst="rect">
                  <a:avLst/>
                </a:prstGeom>
                <a:blipFill rotWithShape="0">
                  <a:blip r:embed="rId4"/>
                  <a:stretch>
                    <a:fillRect/>
                  </a:stretch>
                </a:blipFill>
              </p:spPr>
              <p:txBody>
                <a:bodyPr/>
                <a:lstStyle/>
                <a:p>
                  <a:r>
                    <a:rPr lang="en-US">
                      <a:noFill/>
                    </a:rPr>
                    <a:t> </a:t>
                  </a:r>
                </a:p>
              </p:txBody>
            </p:sp>
          </mc:Fallback>
        </mc:AlternateContent>
      </p:grpSp>
      <p:sp>
        <p:nvSpPr>
          <p:cNvPr id="9" name="Rounded Rectangle 8"/>
          <p:cNvSpPr/>
          <p:nvPr/>
        </p:nvSpPr>
        <p:spPr>
          <a:xfrm>
            <a:off x="3047999" y="1096429"/>
            <a:ext cx="7910946" cy="484909"/>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8856899" y="2123324"/>
            <a:ext cx="1792109" cy="1248645"/>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53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theme/theme1.xml><?xml version="1.0" encoding="utf-8"?>
<a:theme xmlns:a="http://schemas.openxmlformats.org/drawingml/2006/main" name="Office Theme">
  <a:themeElements>
    <a:clrScheme name="Custom 11">
      <a:dk1>
        <a:srgbClr val="000000"/>
      </a:dk1>
      <a:lt1>
        <a:srgbClr val="FFFFFF"/>
      </a:lt1>
      <a:dk2>
        <a:srgbClr val="44546A"/>
      </a:dk2>
      <a:lt2>
        <a:srgbClr val="E7E6E6"/>
      </a:lt2>
      <a:accent1>
        <a:srgbClr val="92CF4F"/>
      </a:accent1>
      <a:accent2>
        <a:srgbClr val="EAEAEA"/>
      </a:accent2>
      <a:accent3>
        <a:srgbClr val="5E5E5E"/>
      </a:accent3>
      <a:accent4>
        <a:srgbClr val="01AFEF"/>
      </a:accent4>
      <a:accent5>
        <a:srgbClr val="A1DAF5"/>
      </a:accent5>
      <a:accent6>
        <a:srgbClr val="7378D7"/>
      </a:accent6>
      <a:hlink>
        <a:srgbClr val="92CF4F"/>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5128</TotalTime>
  <Words>2306</Words>
  <Application>Microsoft Macintosh PowerPoint</Application>
  <PresentationFormat>Widescreen</PresentationFormat>
  <Paragraphs>509</Paragraphs>
  <Slides>102</Slides>
  <Notes>27</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102</vt:i4>
      </vt:variant>
    </vt:vector>
  </HeadingPairs>
  <TitlesOfParts>
    <vt:vector size="113" baseType="lpstr">
      <vt:lpstr>ＭＳ Ｐゴシック</vt:lpstr>
      <vt:lpstr>Arial</vt:lpstr>
      <vt:lpstr>Calibri</vt:lpstr>
      <vt:lpstr>Cambria Math</vt:lpstr>
      <vt:lpstr>Franklin Gothic Heavy</vt:lpstr>
      <vt:lpstr>Franklin Gothic Medium</vt:lpstr>
      <vt:lpstr>Mangal</vt:lpstr>
      <vt:lpstr>Monaco</vt:lpstr>
      <vt:lpstr>Times New Roman</vt:lpstr>
      <vt:lpstr>Wingdings</vt:lpstr>
      <vt:lpstr>Office Theme</vt:lpstr>
      <vt:lpstr>Improving Modern Techniques of Causal Inference: Finite Sample Performance of ATM and ATO Doubly Robust Estimators, Variance Estimation for ATO Estimators, and Contextualized Tipping Point Sensitivity Analyses for Unmeasured Confounding</vt:lpstr>
      <vt:lpstr>Exploring finite-sample bias in propensity score weighting choices</vt:lpstr>
      <vt:lpstr>Observational Studies</vt:lpstr>
      <vt:lpstr>PowerPoint Presentation</vt:lpstr>
      <vt:lpstr>PowerPoint Presentation</vt:lpstr>
      <vt:lpstr>Potential outcomes</vt:lpstr>
      <vt:lpstr>Potential outcomes</vt:lpstr>
      <vt:lpstr>Potential outcomes</vt:lpstr>
      <vt:lpstr>Potential outcomes</vt:lpstr>
      <vt:lpstr>Causal Quantities</vt:lpstr>
      <vt:lpstr>Average treatment effect</vt:lpstr>
      <vt:lpstr>No unmeasured confounders</vt:lpstr>
      <vt:lpstr>Propensity score</vt:lpstr>
      <vt:lpstr>Average treatment effect</vt:lpstr>
      <vt:lpstr>PowerPoint Presentation</vt:lpstr>
      <vt:lpstr>Average treatment effect among the treated</vt:lpstr>
      <vt:lpstr>Average treatment effect among the treated</vt:lpstr>
      <vt:lpstr>PowerPoint Presentation</vt:lpstr>
      <vt:lpstr>Average treatment effect among the controls</vt:lpstr>
      <vt:lpstr>Average treatment effect among the controls</vt:lpstr>
      <vt:lpstr>PowerPoint Presentation</vt:lpstr>
      <vt:lpstr>Average treatment effect among the evenly matchable</vt:lpstr>
      <vt:lpstr>Average treatment effect among the evenly matchable</vt:lpstr>
      <vt:lpstr>PowerPoint Presentation</vt:lpstr>
      <vt:lpstr>Average treatment effect among the overlap population</vt:lpstr>
      <vt:lpstr>PowerPoint Presentation</vt:lpstr>
      <vt:lpstr>PowerPoint Presentation</vt:lpstr>
      <vt:lpstr>PowerPoint Presentation</vt:lpstr>
      <vt:lpstr>PowerPoint Presentation</vt:lpstr>
      <vt:lpstr>Doubly robust estimator</vt:lpstr>
      <vt:lpstr>Doubly robust estimator</vt:lpstr>
      <vt:lpstr>Freedman &amp; Berk  Simulation</vt:lpstr>
      <vt:lpstr>PowerPoint Presentation</vt:lpstr>
      <vt:lpstr>Fit a misspecified model</vt:lpstr>
      <vt:lpstr>Simulation</vt:lpstr>
      <vt:lpstr>PowerPoint Presentation</vt:lpstr>
      <vt:lpstr>PowerPoint Presentation</vt:lpstr>
      <vt:lpstr>PowerPoint Presentation</vt:lpstr>
      <vt:lpstr>Simulation</vt:lpstr>
      <vt:lpstr>PowerPoint Presentation</vt:lpstr>
      <vt:lpstr>PowerPoint Presentation</vt:lpstr>
      <vt:lpstr>PowerPoint Presentation</vt:lpstr>
      <vt:lpstr>PowerPoint Presentation</vt:lpstr>
      <vt:lpstr>Simulation</vt:lpstr>
      <vt:lpstr>PowerPoint Presentation</vt:lpstr>
      <vt:lpstr>PowerPoint Presentation</vt:lpstr>
      <vt:lpstr>PowerPoint Presentation</vt:lpstr>
      <vt:lpstr>PowerPoint Presentation</vt:lpstr>
      <vt:lpstr>PowerPoint Presentation</vt:lpstr>
      <vt:lpstr>PowerPoint Presentation</vt:lpstr>
      <vt:lpstr>Recap</vt:lpstr>
      <vt:lpstr>Q&amp;A</vt:lpstr>
      <vt:lpstr>Doubly robust and large sample variance estimator for overlap weights</vt:lpstr>
      <vt:lpstr>PowerPoint Presentation</vt:lpstr>
      <vt:lpstr>Sensitivity to Unmeasured Confounders: A Tipping Point Analysis</vt:lpstr>
      <vt:lpstr>Meaningful confounders</vt:lpstr>
      <vt:lpstr>Confounding</vt:lpstr>
      <vt:lpstr>Meaningful confounders</vt:lpstr>
      <vt:lpstr>Confounding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Propensity Scores</vt:lpstr>
      <vt:lpstr>Propensity Scores</vt:lpstr>
      <vt:lpstr>Weighting</vt:lpstr>
      <vt:lpstr>Weighting</vt:lpstr>
      <vt:lpstr>PowerPoint Presentation</vt:lpstr>
      <vt:lpstr>Standardized mean difference</vt:lpstr>
      <vt:lpstr>Standardized Mean Difference</vt:lpstr>
      <vt:lpstr>Standardized Mean Difference</vt:lpstr>
      <vt:lpstr>Standardized Mean Difference</vt:lpstr>
      <vt:lpstr>Standardized Mean Difference</vt:lpstr>
      <vt:lpstr>PowerPoint Presentation</vt:lpstr>
      <vt:lpstr>PowerPoint Presentation</vt:lpstr>
      <vt:lpstr>Standardized Mean Difference</vt:lpstr>
      <vt:lpstr>Standardized Mean Difference</vt:lpstr>
      <vt:lpstr>PowerPoint Presentation</vt:lpstr>
      <vt:lpstr>Outcome model</vt:lpstr>
      <vt:lpstr>Outcome model</vt:lpstr>
      <vt:lpstr>Outcome model</vt:lpstr>
      <vt:lpstr>unmeasured confounding</vt:lpstr>
      <vt:lpstr>All you need</vt:lpstr>
      <vt:lpstr>All you need</vt:lpstr>
      <vt:lpstr>All you need</vt:lpstr>
      <vt:lpstr>Tipping point analyses</vt:lpstr>
      <vt:lpstr>All you need</vt:lpstr>
      <vt:lpstr>All you need</vt:lpstr>
      <vt:lpstr>Exposure-unmeasured confounder effect</vt:lpstr>
      <vt:lpstr>PowerPoint Presentation</vt:lpstr>
      <vt:lpstr>Confounding</vt:lpstr>
      <vt:lpstr>Standardized Mean Difference</vt:lpstr>
      <vt:lpstr>Standardized Mean Difference</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McGowan</dc:creator>
  <cp:lastModifiedBy>Microsoft Office User</cp:lastModifiedBy>
  <cp:revision>109</cp:revision>
  <dcterms:created xsi:type="dcterms:W3CDTF">2017-11-08T23:32:53Z</dcterms:created>
  <dcterms:modified xsi:type="dcterms:W3CDTF">2018-03-04T22:05:59Z</dcterms:modified>
</cp:coreProperties>
</file>